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68"/>
  </p:notesMasterIdLst>
  <p:sldIdLst>
    <p:sldId id="256" r:id="rId2"/>
    <p:sldId id="651" r:id="rId3"/>
    <p:sldId id="775" r:id="rId4"/>
    <p:sldId id="773" r:id="rId5"/>
    <p:sldId id="776" r:id="rId6"/>
    <p:sldId id="777" r:id="rId7"/>
    <p:sldId id="774" r:id="rId8"/>
    <p:sldId id="778" r:id="rId9"/>
    <p:sldId id="796" r:id="rId10"/>
    <p:sldId id="701" r:id="rId11"/>
    <p:sldId id="779" r:id="rId12"/>
    <p:sldId id="780" r:id="rId13"/>
    <p:sldId id="781" r:id="rId14"/>
    <p:sldId id="782" r:id="rId15"/>
    <p:sldId id="783" r:id="rId16"/>
    <p:sldId id="702" r:id="rId17"/>
    <p:sldId id="811" r:id="rId18"/>
    <p:sldId id="812" r:id="rId19"/>
    <p:sldId id="813" r:id="rId20"/>
    <p:sldId id="810" r:id="rId21"/>
    <p:sldId id="815" r:id="rId22"/>
    <p:sldId id="814" r:id="rId23"/>
    <p:sldId id="817" r:id="rId24"/>
    <p:sldId id="825" r:id="rId25"/>
    <p:sldId id="826" r:id="rId26"/>
    <p:sldId id="827" r:id="rId27"/>
    <p:sldId id="828" r:id="rId28"/>
    <p:sldId id="818" r:id="rId29"/>
    <p:sldId id="816" r:id="rId30"/>
    <p:sldId id="718" r:id="rId31"/>
    <p:sldId id="719" r:id="rId32"/>
    <p:sldId id="797" r:id="rId33"/>
    <p:sldId id="829" r:id="rId34"/>
    <p:sldId id="798" r:id="rId35"/>
    <p:sldId id="799" r:id="rId36"/>
    <p:sldId id="800" r:id="rId37"/>
    <p:sldId id="801" r:id="rId38"/>
    <p:sldId id="802" r:id="rId39"/>
    <p:sldId id="803" r:id="rId40"/>
    <p:sldId id="804" r:id="rId41"/>
    <p:sldId id="805" r:id="rId42"/>
    <p:sldId id="806" r:id="rId43"/>
    <p:sldId id="807" r:id="rId44"/>
    <p:sldId id="808" r:id="rId45"/>
    <p:sldId id="809" r:id="rId46"/>
    <p:sldId id="720" r:id="rId47"/>
    <p:sldId id="819" r:id="rId48"/>
    <p:sldId id="784" r:id="rId49"/>
    <p:sldId id="785" r:id="rId50"/>
    <p:sldId id="786" r:id="rId51"/>
    <p:sldId id="787" r:id="rId52"/>
    <p:sldId id="820" r:id="rId53"/>
    <p:sldId id="821" r:id="rId54"/>
    <p:sldId id="822" r:id="rId55"/>
    <p:sldId id="831" r:id="rId56"/>
    <p:sldId id="830" r:id="rId57"/>
    <p:sldId id="824" r:id="rId58"/>
    <p:sldId id="744" r:id="rId59"/>
    <p:sldId id="745" r:id="rId60"/>
    <p:sldId id="791" r:id="rId61"/>
    <p:sldId id="832" r:id="rId62"/>
    <p:sldId id="737" r:id="rId63"/>
    <p:sldId id="760" r:id="rId64"/>
    <p:sldId id="795" r:id="rId65"/>
    <p:sldId id="739" r:id="rId66"/>
    <p:sldId id="758" r:id="rId6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15000"/>
            <a:ext cx="8382000" cy="5334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REOBLIKOVANJE BK TV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" y="762000"/>
            <a:ext cx="11257109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102870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7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Projektovana programska koncepcija tretira sledeće oblasti: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200" dirty="0">
              <a:latin typeface="Corbel" pitchFamily="34" charset="0"/>
            </a:endParaRPr>
          </a:p>
          <a:p>
            <a:pPr marL="542925" indent="-180975" algn="just">
              <a:lnSpc>
                <a:spcPct val="150000"/>
              </a:lnSpc>
              <a:buClrTx/>
              <a:buFont typeface="Wingdings"/>
              <a:buChar char=""/>
            </a:pPr>
            <a:r>
              <a:rPr lang="sr-Latn-CS" sz="2400" b="1" dirty="0">
                <a:ea typeface="Times New Roman"/>
                <a:cs typeface="Times New Roman"/>
              </a:rPr>
              <a:t>Obrazovanje i profesionalna orijentacija</a:t>
            </a:r>
            <a:endParaRPr lang="en-US" sz="2400" dirty="0">
              <a:ea typeface="Times New Roman"/>
              <a:cs typeface="Times New Roman"/>
            </a:endParaRPr>
          </a:p>
          <a:p>
            <a:pPr marL="1143000" lvl="2" algn="just">
              <a:buClrTx/>
              <a:buFont typeface="Arial"/>
              <a:buChar char="-"/>
            </a:pPr>
            <a:r>
              <a:rPr lang="sr-Latn-CS" dirty="0">
                <a:ea typeface="Times New Roman"/>
                <a:cs typeface="Times New Roman"/>
              </a:rPr>
              <a:t>odabir škole</a:t>
            </a:r>
            <a:endParaRPr lang="en-US" dirty="0">
              <a:ea typeface="Times New Roman"/>
              <a:cs typeface="Times New Roman"/>
            </a:endParaRPr>
          </a:p>
          <a:p>
            <a:pPr marL="1143000" lvl="2" algn="just">
              <a:buClrTx/>
              <a:buFont typeface="Arial"/>
              <a:buChar char="-"/>
            </a:pPr>
            <a:r>
              <a:rPr lang="sr-Latn-CS" dirty="0">
                <a:ea typeface="Times New Roman"/>
                <a:cs typeface="Times New Roman"/>
              </a:rPr>
              <a:t>odabir fakulteta</a:t>
            </a:r>
            <a:endParaRPr lang="en-US" dirty="0">
              <a:ea typeface="Times New Roman"/>
              <a:cs typeface="Times New Roman"/>
            </a:endParaRPr>
          </a:p>
          <a:p>
            <a:pPr marL="1143000" lvl="2" algn="just">
              <a:buClrTx/>
              <a:buFont typeface="Arial"/>
              <a:buChar char="-"/>
            </a:pPr>
            <a:r>
              <a:rPr lang="sr-Latn-CS" dirty="0">
                <a:ea typeface="Times New Roman"/>
                <a:cs typeface="Times New Roman"/>
              </a:rPr>
              <a:t>odabir profesije</a:t>
            </a:r>
            <a:endParaRPr lang="en-US" dirty="0">
              <a:ea typeface="Times New Roman"/>
              <a:cs typeface="Times New Roman"/>
            </a:endParaRPr>
          </a:p>
          <a:p>
            <a:pPr marL="542925" indent="-180975" algn="just">
              <a:lnSpc>
                <a:spcPct val="150000"/>
              </a:lnSpc>
              <a:buClrTx/>
              <a:buFont typeface="Wingdings"/>
              <a:buChar char=""/>
            </a:pPr>
            <a:endParaRPr lang="sr-Latn-CS" sz="1200" b="1" dirty="0">
              <a:ea typeface="Times New Roman"/>
              <a:cs typeface="Times New Roman"/>
            </a:endParaRPr>
          </a:p>
          <a:p>
            <a:pPr marL="542925" indent="-180975" algn="just">
              <a:lnSpc>
                <a:spcPct val="150000"/>
              </a:lnSpc>
              <a:buClrTx/>
              <a:buFont typeface="Wingdings"/>
              <a:buChar char=""/>
            </a:pPr>
            <a:r>
              <a:rPr lang="sr-Latn-CS" sz="2400" b="1" dirty="0">
                <a:ea typeface="Times New Roman"/>
                <a:cs typeface="Times New Roman"/>
              </a:rPr>
              <a:t>Traženje zaposlenja</a:t>
            </a:r>
            <a:endParaRPr lang="en-US" sz="2400" dirty="0">
              <a:ea typeface="Times New Roman"/>
              <a:cs typeface="Times New Roman"/>
            </a:endParaRPr>
          </a:p>
          <a:p>
            <a:pPr marL="1162050" indent="-266700" algn="just">
              <a:buClrTx/>
              <a:buFont typeface="Arial"/>
              <a:buChar char="-"/>
            </a:pPr>
            <a:r>
              <a:rPr lang="sr-Latn-CS" sz="2400" dirty="0">
                <a:ea typeface="Times New Roman"/>
                <a:cs typeface="Times New Roman"/>
              </a:rPr>
              <a:t>koji je pravi posao </a:t>
            </a:r>
            <a:endParaRPr lang="en-US" sz="2400" dirty="0">
              <a:ea typeface="Times New Roman"/>
              <a:cs typeface="Times New Roman"/>
            </a:endParaRPr>
          </a:p>
          <a:p>
            <a:pPr marL="1162050" indent="-266700" algn="just">
              <a:buClrTx/>
              <a:buFont typeface="Arial"/>
              <a:buChar char="-"/>
            </a:pPr>
            <a:r>
              <a:rPr lang="sr-Latn-CS" sz="2400" dirty="0">
                <a:ea typeface="Times New Roman"/>
                <a:cs typeface="Times New Roman"/>
              </a:rPr>
              <a:t>ponuda/potražnja</a:t>
            </a:r>
            <a:endParaRPr lang="en-US" sz="2400" dirty="0">
              <a:ea typeface="Times New Roman"/>
              <a:cs typeface="Times New Roman"/>
            </a:endParaRPr>
          </a:p>
          <a:p>
            <a:pPr marL="1162050" indent="-266700" algn="just">
              <a:buClrTx/>
              <a:buFont typeface="Arial"/>
              <a:buChar char="-"/>
            </a:pPr>
            <a:r>
              <a:rPr lang="sr-Latn-CS" sz="2400" dirty="0">
                <a:ea typeface="Times New Roman"/>
                <a:cs typeface="Times New Roman"/>
              </a:rPr>
              <a:t>priprema pratećih dokumenata (CV, motivaciono pismo ...)</a:t>
            </a:r>
            <a:endParaRPr lang="en-US" sz="2400" dirty="0">
              <a:ea typeface="Times New Roman"/>
              <a:cs typeface="Times New Roman"/>
            </a:endParaRPr>
          </a:p>
          <a:p>
            <a:pPr marL="1162050" indent="-266700" algn="just">
              <a:buClrTx/>
              <a:buFont typeface="Arial"/>
              <a:buChar char="-"/>
            </a:pPr>
            <a:r>
              <a:rPr lang="sr-Latn-CS" sz="2400" dirty="0">
                <a:ea typeface="Times New Roman"/>
                <a:cs typeface="Times New Roman"/>
              </a:rPr>
              <a:t>priprema za intervju</a:t>
            </a:r>
            <a:endParaRPr lang="en-US" sz="2400" dirty="0">
              <a:ea typeface="Times New Roman"/>
              <a:cs typeface="Times New Roman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PGM koncepcija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491704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447800"/>
            <a:ext cx="9753600" cy="5410200"/>
          </a:xfrm>
        </p:spPr>
        <p:txBody>
          <a:bodyPr>
            <a:normAutofit lnSpcReduction="10000"/>
          </a:bodyPr>
          <a:lstStyle/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b="1" dirty="0">
                <a:latin typeface="Corbel" pitchFamily="34" charset="0"/>
              </a:rPr>
              <a:t>Pogodnosti za mlade</a:t>
            </a:r>
          </a:p>
          <a:p>
            <a:pPr marL="1162050" lvl="2" indent="-17145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200" dirty="0">
                <a:latin typeface="Corbel" pitchFamily="34" charset="0"/>
              </a:rPr>
              <a:t>-</a:t>
            </a:r>
            <a:r>
              <a:rPr lang="vi-VN" dirty="0">
                <a:latin typeface="Corbel" pitchFamily="34" charset="0"/>
              </a:rPr>
              <a:t>	stipendije </a:t>
            </a:r>
          </a:p>
          <a:p>
            <a:pPr marL="1162050" lvl="2" indent="-17145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dirty="0">
                <a:latin typeface="Corbel" pitchFamily="34" charset="0"/>
              </a:rPr>
              <a:t>-	krediti</a:t>
            </a:r>
          </a:p>
          <a:p>
            <a:pPr marL="1162050" lvl="2" indent="-17145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dirty="0">
                <a:latin typeface="Corbel" pitchFamily="34" charset="0"/>
              </a:rPr>
              <a:t>-	smeštaj</a:t>
            </a:r>
          </a:p>
          <a:p>
            <a:pPr marL="1162050" lvl="2" indent="-17145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dirty="0">
                <a:latin typeface="Corbel" pitchFamily="34" charset="0"/>
              </a:rPr>
              <a:t>-	popusti</a:t>
            </a:r>
          </a:p>
          <a:p>
            <a:pPr marL="1162050" lvl="2" indent="-17145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dirty="0">
                <a:latin typeface="Corbel" pitchFamily="34" charset="0"/>
              </a:rPr>
              <a:t>-	besplatne usluge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05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b="1" dirty="0">
                <a:latin typeface="Corbel" pitchFamily="34" charset="0"/>
              </a:rPr>
              <a:t>Putovanje</a:t>
            </a:r>
          </a:p>
          <a:p>
            <a:pPr marL="1162050" lvl="2" indent="-171450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dirty="0">
                <a:latin typeface="Corbel" pitchFamily="34" charset="0"/>
              </a:rPr>
              <a:t>-	destinacije za mlade</a:t>
            </a:r>
          </a:p>
          <a:p>
            <a:pPr marL="1162050" lvl="2" indent="-171450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dirty="0">
                <a:latin typeface="Corbel" pitchFamily="34" charset="0"/>
              </a:rPr>
              <a:t>-	grupne karte i popusti</a:t>
            </a:r>
          </a:p>
          <a:p>
            <a:pPr marL="1162050" lvl="2" indent="-171450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dirty="0">
                <a:latin typeface="Corbel" pitchFamily="34" charset="0"/>
              </a:rPr>
              <a:t>-	kultura putovanja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05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b="1" dirty="0">
                <a:latin typeface="Corbel" pitchFamily="34" charset="0"/>
              </a:rPr>
              <a:t>Volontiranje</a:t>
            </a:r>
          </a:p>
          <a:p>
            <a:pPr marL="990600" lvl="2" indent="0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  <a:tabLst>
                <a:tab pos="1162050" algn="l"/>
              </a:tabLst>
            </a:pPr>
            <a:r>
              <a:rPr lang="vi-VN" dirty="0">
                <a:latin typeface="Corbel" pitchFamily="34" charset="0"/>
              </a:rPr>
              <a:t>-	konkursi</a:t>
            </a:r>
          </a:p>
          <a:p>
            <a:pPr marL="990600" lvl="2" indent="0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  <a:tabLst>
                <a:tab pos="1162050" algn="l"/>
              </a:tabLst>
            </a:pPr>
            <a:r>
              <a:rPr lang="vi-VN" dirty="0">
                <a:latin typeface="Corbel" pitchFamily="34" charset="0"/>
              </a:rPr>
              <a:t>-	značaj volontiranja</a:t>
            </a:r>
          </a:p>
          <a:p>
            <a:pPr marL="990600" lvl="2" indent="0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  <a:tabLst>
                <a:tab pos="1162050" algn="l"/>
              </a:tabLst>
            </a:pPr>
            <a:r>
              <a:rPr lang="vi-VN" dirty="0">
                <a:latin typeface="Corbel" pitchFamily="34" charset="0"/>
              </a:rPr>
              <a:t>-	zloupotreba mladih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PGM koncepcija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560590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447800"/>
            <a:ext cx="97536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7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b="1" dirty="0">
                <a:latin typeface="Corbel" pitchFamily="34" charset="0"/>
              </a:rPr>
              <a:t>Studije, seminari i boravak u inostranstvu</a:t>
            </a:r>
          </a:p>
          <a:p>
            <a:pPr marL="1162050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dirty="0">
                <a:latin typeface="Corbel" pitchFamily="34" charset="0"/>
              </a:rPr>
              <a:t>-</a:t>
            </a:r>
            <a:r>
              <a:rPr lang="sr-Latn-RS" dirty="0">
                <a:latin typeface="Corbel" pitchFamily="34" charset="0"/>
              </a:rPr>
              <a:t> </a:t>
            </a:r>
            <a:r>
              <a:rPr lang="vi-VN" dirty="0">
                <a:latin typeface="Corbel" pitchFamily="34" charset="0"/>
              </a:rPr>
              <a:t>master i doktorske – studijski programi</a:t>
            </a:r>
          </a:p>
          <a:p>
            <a:pPr marL="1162050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dirty="0">
                <a:latin typeface="Corbel" pitchFamily="34" charset="0"/>
              </a:rPr>
              <a:t>-</a:t>
            </a:r>
            <a:r>
              <a:rPr lang="sr-Latn-RS" dirty="0">
                <a:latin typeface="Corbel" pitchFamily="34" charset="0"/>
              </a:rPr>
              <a:t> </a:t>
            </a:r>
            <a:r>
              <a:rPr lang="vi-VN" dirty="0">
                <a:latin typeface="Corbel" pitchFamily="34" charset="0"/>
              </a:rPr>
              <a:t>programi razmene</a:t>
            </a:r>
          </a:p>
          <a:p>
            <a:pPr marL="1162050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dirty="0">
                <a:latin typeface="Corbel" pitchFamily="34" charset="0"/>
              </a:rPr>
              <a:t>-</a:t>
            </a:r>
            <a:r>
              <a:rPr lang="sr-Latn-RS" dirty="0">
                <a:latin typeface="Corbel" pitchFamily="34" charset="0"/>
              </a:rPr>
              <a:t> </a:t>
            </a:r>
            <a:r>
              <a:rPr lang="vi-VN" dirty="0">
                <a:latin typeface="Corbel" pitchFamily="34" charset="0"/>
              </a:rPr>
              <a:t>konferencije, seminari, skupovi ...</a:t>
            </a:r>
          </a:p>
          <a:p>
            <a:pPr marL="963676" lvl="2" indent="-34290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vi-VN" sz="14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b="1" dirty="0">
                <a:latin typeface="Corbel" pitchFamily="34" charset="0"/>
              </a:rPr>
              <a:t>Aktivizam:</a:t>
            </a:r>
          </a:p>
          <a:p>
            <a:pPr marL="1162050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dirty="0">
                <a:latin typeface="Corbel" pitchFamily="34" charset="0"/>
              </a:rPr>
              <a:t>-</a:t>
            </a:r>
            <a:r>
              <a:rPr lang="sr-Latn-RS" dirty="0">
                <a:latin typeface="Corbel" pitchFamily="34" charset="0"/>
              </a:rPr>
              <a:t> </a:t>
            </a:r>
            <a:r>
              <a:rPr lang="vi-VN" dirty="0">
                <a:latin typeface="Corbel" pitchFamily="34" charset="0"/>
              </a:rPr>
              <a:t>društveno delovanje</a:t>
            </a:r>
          </a:p>
          <a:p>
            <a:pPr marL="1162050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dirty="0">
                <a:latin typeface="Corbel" pitchFamily="34" charset="0"/>
              </a:rPr>
              <a:t>-</a:t>
            </a:r>
            <a:r>
              <a:rPr lang="sr-Latn-RS" dirty="0">
                <a:latin typeface="Corbel" pitchFamily="34" charset="0"/>
              </a:rPr>
              <a:t> </a:t>
            </a:r>
            <a:r>
              <a:rPr lang="vi-VN" dirty="0">
                <a:latin typeface="Corbel" pitchFamily="34" charset="0"/>
              </a:rPr>
              <a:t>stvaralaštvo</a:t>
            </a:r>
          </a:p>
          <a:p>
            <a:pPr marL="1162050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dirty="0">
                <a:latin typeface="Corbel" pitchFamily="34" charset="0"/>
              </a:rPr>
              <a:t>-</a:t>
            </a:r>
            <a:r>
              <a:rPr lang="sr-Latn-RS" dirty="0">
                <a:latin typeface="Corbel" pitchFamily="34" charset="0"/>
              </a:rPr>
              <a:t> </a:t>
            </a:r>
            <a:r>
              <a:rPr lang="vi-VN" dirty="0">
                <a:latin typeface="Corbel" pitchFamily="34" charset="0"/>
              </a:rPr>
              <a:t>inicijative</a:t>
            </a:r>
          </a:p>
          <a:p>
            <a:pPr marL="963676" lvl="2" indent="-34290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b="1" dirty="0">
                <a:latin typeface="Corbel" pitchFamily="34" charset="0"/>
              </a:rPr>
              <a:t>Neformalno obrazovanje:</a:t>
            </a:r>
          </a:p>
          <a:p>
            <a:pPr marL="1162050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dirty="0">
                <a:latin typeface="Corbel" pitchFamily="34" charset="0"/>
              </a:rPr>
              <a:t>-radionice</a:t>
            </a:r>
          </a:p>
          <a:p>
            <a:pPr marL="1162050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dirty="0">
                <a:latin typeface="Corbel" pitchFamily="34" charset="0"/>
              </a:rPr>
              <a:t>-treninzi</a:t>
            </a:r>
          </a:p>
          <a:p>
            <a:pPr marL="1162050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dirty="0">
                <a:latin typeface="Corbel" pitchFamily="34" charset="0"/>
              </a:rPr>
              <a:t>-kursevi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PGM koncepcija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2858002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342900" indent="-161925" algn="just">
              <a:lnSpc>
                <a:spcPct val="150000"/>
              </a:lnSpc>
              <a:buClrTx/>
              <a:buFont typeface="Wingdings"/>
              <a:buChar char=""/>
            </a:pPr>
            <a:r>
              <a:rPr lang="sr-Latn-CS" sz="2400" b="1" dirty="0">
                <a:ea typeface="Times New Roman"/>
                <a:cs typeface="Times New Roman"/>
              </a:rPr>
              <a:t>Prava mladih ljudi:</a:t>
            </a:r>
            <a:endParaRPr lang="en-US" sz="2400" dirty="0">
              <a:ea typeface="Times New Roman"/>
              <a:cs typeface="Times New Roman"/>
            </a:endParaRPr>
          </a:p>
          <a:p>
            <a:pPr marL="1143000" lvl="2" algn="just">
              <a:buClrTx/>
              <a:buFont typeface="Arial"/>
              <a:buChar char="-"/>
            </a:pPr>
            <a:r>
              <a:rPr lang="sr-Latn-CS" dirty="0">
                <a:ea typeface="Times New Roman"/>
                <a:cs typeface="Times New Roman"/>
              </a:rPr>
              <a:t>obrazovanje</a:t>
            </a:r>
            <a:endParaRPr lang="en-US" dirty="0">
              <a:ea typeface="Times New Roman"/>
              <a:cs typeface="Times New Roman"/>
            </a:endParaRPr>
          </a:p>
          <a:p>
            <a:pPr marL="1143000" lvl="2" algn="just">
              <a:buClrTx/>
              <a:buFont typeface="Arial"/>
              <a:buChar char="-"/>
            </a:pPr>
            <a:r>
              <a:rPr lang="sr-Latn-CS" dirty="0">
                <a:ea typeface="Times New Roman"/>
                <a:cs typeface="Times New Roman"/>
              </a:rPr>
              <a:t>radni odnos</a:t>
            </a:r>
            <a:endParaRPr lang="en-US" dirty="0">
              <a:ea typeface="Times New Roman"/>
              <a:cs typeface="Times New Roman"/>
            </a:endParaRPr>
          </a:p>
          <a:p>
            <a:pPr marL="1143000" lvl="2" algn="just">
              <a:buClrTx/>
              <a:buFont typeface="Arial"/>
              <a:buChar char="-"/>
            </a:pPr>
            <a:r>
              <a:rPr lang="sr-Latn-CS" dirty="0">
                <a:ea typeface="Times New Roman"/>
                <a:cs typeface="Times New Roman"/>
              </a:rPr>
              <a:t>učešće u društvenom životu</a:t>
            </a:r>
          </a:p>
          <a:p>
            <a:pPr marL="914400" lvl="2" indent="0" algn="just">
              <a:lnSpc>
                <a:spcPct val="120000"/>
              </a:lnSpc>
              <a:buClrTx/>
              <a:buNone/>
            </a:pPr>
            <a:endParaRPr lang="sr-Latn-CS" sz="1200" dirty="0">
              <a:ea typeface="Times New Roman"/>
              <a:cs typeface="Times New Roman"/>
            </a:endParaRPr>
          </a:p>
          <a:p>
            <a:pPr algn="just">
              <a:lnSpc>
                <a:spcPct val="150000"/>
              </a:lnSpc>
              <a:buClrTx/>
              <a:buSzPct val="70000"/>
              <a:buFont typeface="Wingdings" panose="05000000000000000000" pitchFamily="2" charset="2"/>
              <a:buChar char="§"/>
            </a:pPr>
            <a:r>
              <a:rPr lang="sr-Latn-CS" sz="2400" b="1" dirty="0">
                <a:ea typeface="Times New Roman"/>
                <a:cs typeface="Times New Roman"/>
              </a:rPr>
              <a:t>Pomoć mladima sa mentalnim i fizičkim invaliditetom:</a:t>
            </a:r>
            <a:endParaRPr lang="en-US" sz="2400" dirty="0">
              <a:ea typeface="Times New Roman"/>
              <a:cs typeface="Times New Roman"/>
            </a:endParaRPr>
          </a:p>
          <a:p>
            <a:pPr marL="1143000" lvl="2" algn="just">
              <a:buClrTx/>
              <a:buFont typeface="Arial"/>
              <a:buChar char="-"/>
            </a:pPr>
            <a:r>
              <a:rPr lang="sr-Latn-CS" dirty="0">
                <a:ea typeface="Times New Roman"/>
                <a:cs typeface="Times New Roman"/>
              </a:rPr>
              <a:t>obrazovanje/zapošljavanje</a:t>
            </a:r>
            <a:endParaRPr lang="en-US" dirty="0">
              <a:ea typeface="Times New Roman"/>
              <a:cs typeface="Times New Roman"/>
            </a:endParaRPr>
          </a:p>
          <a:p>
            <a:pPr marL="1143000" lvl="2" algn="just">
              <a:buClrTx/>
              <a:buFont typeface="Arial"/>
              <a:buChar char="-"/>
            </a:pPr>
            <a:r>
              <a:rPr lang="sr-Latn-CS" dirty="0">
                <a:ea typeface="Times New Roman"/>
                <a:cs typeface="Times New Roman"/>
              </a:rPr>
              <a:t>diskriminacija</a:t>
            </a:r>
            <a:endParaRPr lang="en-US" dirty="0">
              <a:ea typeface="Times New Roman"/>
              <a:cs typeface="Times New Roman"/>
            </a:endParaRPr>
          </a:p>
          <a:p>
            <a:pPr marL="1143000" lvl="2" algn="just">
              <a:buClrTx/>
              <a:buFont typeface="Arial"/>
              <a:buChar char="-"/>
            </a:pPr>
            <a:r>
              <a:rPr lang="sr-Latn-CS" dirty="0">
                <a:ea typeface="Times New Roman"/>
                <a:cs typeface="Times New Roman"/>
              </a:rPr>
              <a:t>inkluzija</a:t>
            </a:r>
            <a:endParaRPr lang="en-US" dirty="0">
              <a:ea typeface="Times New Roman"/>
              <a:cs typeface="Times New Roman"/>
            </a:endParaRPr>
          </a:p>
          <a:p>
            <a:pPr marL="1143000" lvl="2" algn="just">
              <a:buClrTx/>
              <a:buFont typeface="Arial"/>
              <a:buChar char="-"/>
            </a:pPr>
            <a:r>
              <a:rPr lang="sr-Latn-CS" dirty="0">
                <a:ea typeface="Times New Roman"/>
                <a:cs typeface="Times New Roman"/>
              </a:rPr>
              <a:t>sistem socijalne zaštite</a:t>
            </a:r>
          </a:p>
          <a:p>
            <a:pPr marL="914400" lvl="2" indent="0" algn="just">
              <a:lnSpc>
                <a:spcPct val="120000"/>
              </a:lnSpc>
              <a:buClrTx/>
              <a:buNone/>
            </a:pPr>
            <a:endParaRPr lang="en-US" sz="2800" dirty="0">
              <a:ea typeface="Times New Roman"/>
              <a:cs typeface="Times New Roman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PGM koncepcija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029756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371600"/>
            <a:ext cx="9448800" cy="5486400"/>
          </a:xfrm>
        </p:spPr>
        <p:txBody>
          <a:bodyPr>
            <a:normAutofit lnSpcReduction="10000"/>
          </a:bodyPr>
          <a:lstStyle/>
          <a:p>
            <a:pPr lvl="0" algn="just">
              <a:lnSpc>
                <a:spcPct val="150000"/>
              </a:lnSpc>
              <a:buClrTx/>
              <a:buFont typeface="Wingdings" panose="05000000000000000000" pitchFamily="2" charset="2"/>
              <a:buChar char="§"/>
            </a:pPr>
            <a:r>
              <a:rPr lang="sr-Latn-CS" sz="2400" dirty="0">
                <a:solidFill>
                  <a:prstClr val="black"/>
                </a:solidFill>
                <a:ea typeface="Times New Roman"/>
                <a:cs typeface="Times New Roman"/>
              </a:rPr>
              <a:t> </a:t>
            </a:r>
            <a:r>
              <a:rPr lang="sr-Latn-CS" sz="2400" b="1" dirty="0">
                <a:solidFill>
                  <a:prstClr val="black"/>
                </a:solidFill>
                <a:ea typeface="Times New Roman"/>
                <a:cs typeface="Times New Roman"/>
              </a:rPr>
              <a:t>Kulturna dešavanja:</a:t>
            </a:r>
            <a:endParaRPr lang="en-US" sz="2400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 marL="1143000" lvl="2" algn="just">
              <a:buClrTx/>
              <a:buFont typeface="Arial"/>
              <a:buChar char="-"/>
            </a:pPr>
            <a:r>
              <a:rPr lang="sr-Latn-CS" dirty="0">
                <a:solidFill>
                  <a:prstClr val="black"/>
                </a:solidFill>
                <a:ea typeface="Times New Roman"/>
                <a:cs typeface="Times New Roman"/>
              </a:rPr>
              <a:t>razvoj kreativnosti</a:t>
            </a:r>
            <a:endParaRPr lang="en-US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 marL="1143000" lvl="2" algn="just">
              <a:buClrTx/>
              <a:buFont typeface="Arial"/>
              <a:buChar char="-"/>
            </a:pPr>
            <a:r>
              <a:rPr lang="sr-Latn-CS" dirty="0">
                <a:solidFill>
                  <a:prstClr val="black"/>
                </a:solidFill>
                <a:ea typeface="Times New Roman"/>
                <a:cs typeface="Times New Roman"/>
              </a:rPr>
              <a:t>aktivni kreatori i korisnici kulturnih sadržaja</a:t>
            </a:r>
            <a:endParaRPr lang="en-US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 marL="1143000" lvl="2" algn="just">
              <a:buClrTx/>
              <a:buFont typeface="Arial"/>
              <a:buChar char="-"/>
            </a:pPr>
            <a:r>
              <a:rPr lang="sr-Latn-CS" dirty="0">
                <a:solidFill>
                  <a:prstClr val="black"/>
                </a:solidFill>
                <a:ea typeface="Times New Roman"/>
                <a:cs typeface="Times New Roman"/>
              </a:rPr>
              <a:t>kulturne aktivnosti</a:t>
            </a:r>
            <a:endParaRPr lang="en-US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 marL="342900" indent="-161925" algn="just">
              <a:lnSpc>
                <a:spcPct val="150000"/>
              </a:lnSpc>
              <a:buClrTx/>
              <a:buFont typeface="Wingdings"/>
              <a:buChar char=""/>
            </a:pPr>
            <a:r>
              <a:rPr lang="sr-Latn-CS" sz="2400" b="1" dirty="0">
                <a:ea typeface="Times New Roman"/>
                <a:cs typeface="Times New Roman"/>
              </a:rPr>
              <a:t>Sportska dešavanja:</a:t>
            </a:r>
            <a:endParaRPr lang="en-US" sz="2400" dirty="0">
              <a:ea typeface="Times New Roman"/>
              <a:cs typeface="Times New Roman"/>
            </a:endParaRPr>
          </a:p>
          <a:p>
            <a:pPr marL="1143000" lvl="2" algn="just">
              <a:buClrTx/>
              <a:buFont typeface="Arial"/>
              <a:buChar char="-"/>
            </a:pPr>
            <a:r>
              <a:rPr lang="sr-Latn-CS" dirty="0">
                <a:ea typeface="Times New Roman"/>
                <a:cs typeface="Times New Roman"/>
              </a:rPr>
              <a:t>popularisanje sportskih aktivnosti</a:t>
            </a:r>
            <a:endParaRPr lang="en-US" dirty="0">
              <a:ea typeface="Times New Roman"/>
              <a:cs typeface="Times New Roman"/>
            </a:endParaRPr>
          </a:p>
          <a:p>
            <a:pPr marL="1143000" lvl="2" algn="just">
              <a:buClrTx/>
              <a:buFont typeface="Arial"/>
              <a:buChar char="-"/>
            </a:pPr>
            <a:r>
              <a:rPr lang="sr-Latn-CS" dirty="0">
                <a:ea typeface="Times New Roman"/>
                <a:cs typeface="Times New Roman"/>
              </a:rPr>
              <a:t>razvijanje sportskog duha</a:t>
            </a:r>
            <a:endParaRPr lang="en-US" dirty="0">
              <a:ea typeface="Times New Roman"/>
              <a:cs typeface="Times New Roman"/>
            </a:endParaRPr>
          </a:p>
          <a:p>
            <a:pPr marL="1143000" lvl="2" algn="just">
              <a:buClrTx/>
              <a:buFont typeface="Arial"/>
              <a:buChar char="-"/>
            </a:pPr>
            <a:r>
              <a:rPr lang="sr-Latn-CS" dirty="0">
                <a:ea typeface="Times New Roman"/>
                <a:cs typeface="Times New Roman"/>
              </a:rPr>
              <a:t>fizička aktivnost</a:t>
            </a:r>
          </a:p>
          <a:p>
            <a:pPr marL="342900" indent="-161925" algn="just">
              <a:lnSpc>
                <a:spcPct val="150000"/>
              </a:lnSpc>
              <a:buClrTx/>
              <a:buFont typeface="Wingdings"/>
              <a:buChar char=""/>
            </a:pPr>
            <a:r>
              <a:rPr lang="sr-Latn-CS" sz="2400" b="1" dirty="0">
                <a:ea typeface="Times New Roman"/>
                <a:cs typeface="Times New Roman"/>
              </a:rPr>
              <a:t>Psihološko savetovanje:</a:t>
            </a:r>
            <a:endParaRPr lang="en-US" sz="2400" dirty="0">
              <a:ea typeface="Times New Roman"/>
              <a:cs typeface="Times New Roman"/>
            </a:endParaRPr>
          </a:p>
          <a:p>
            <a:pPr marL="1143000" lvl="2" algn="just">
              <a:buClrTx/>
              <a:buFont typeface="Arial"/>
              <a:buChar char="-"/>
            </a:pPr>
            <a:r>
              <a:rPr lang="sr-Latn-CS" dirty="0">
                <a:ea typeface="Times New Roman"/>
                <a:cs typeface="Times New Roman"/>
              </a:rPr>
              <a:t>značaj mentalne-higijene (prevencija)</a:t>
            </a:r>
            <a:endParaRPr lang="en-US" dirty="0">
              <a:ea typeface="Times New Roman"/>
              <a:cs typeface="Times New Roman"/>
            </a:endParaRPr>
          </a:p>
          <a:p>
            <a:pPr marL="1143000" lvl="2" algn="just">
              <a:buClrTx/>
              <a:buFont typeface="Arial"/>
              <a:buChar char="-"/>
            </a:pPr>
            <a:r>
              <a:rPr lang="sr-Latn-CS" dirty="0">
                <a:ea typeface="Times New Roman"/>
                <a:cs typeface="Times New Roman"/>
              </a:rPr>
              <a:t>savetodavno delovanje</a:t>
            </a:r>
            <a:endParaRPr lang="en-US" dirty="0">
              <a:ea typeface="Times New Roman"/>
              <a:cs typeface="Times New Roman"/>
            </a:endParaRPr>
          </a:p>
          <a:p>
            <a:pPr marL="1143000" lvl="2" algn="just">
              <a:buClrTx/>
              <a:buFont typeface="Arial"/>
              <a:buChar char="-"/>
            </a:pPr>
            <a:r>
              <a:rPr lang="sr-Latn-CS" dirty="0">
                <a:ea typeface="Times New Roman"/>
                <a:cs typeface="Times New Roman"/>
              </a:rPr>
              <a:t>emocionalni i sociološki odnosi</a:t>
            </a:r>
            <a:endParaRPr lang="en-US" dirty="0">
              <a:ea typeface="Times New Roman"/>
              <a:cs typeface="Times New Roman"/>
            </a:endParaRPr>
          </a:p>
          <a:p>
            <a:pPr marL="438150" indent="-257175" algn="just">
              <a:lnSpc>
                <a:spcPct val="150000"/>
              </a:lnSpc>
              <a:buClrTx/>
              <a:buFont typeface="Wingdings" pitchFamily="2" charset="2"/>
              <a:buChar char="§"/>
            </a:pPr>
            <a:endParaRPr lang="sr-Latn-CS" sz="1200" dirty="0">
              <a:ea typeface="Times New Roman"/>
              <a:cs typeface="Times New Roman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PGM koncepcija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2619113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371600"/>
            <a:ext cx="8915400" cy="5486400"/>
          </a:xfrm>
        </p:spPr>
        <p:txBody>
          <a:bodyPr>
            <a:normAutofit/>
          </a:bodyPr>
          <a:lstStyle/>
          <a:p>
            <a:pPr marL="438150" lvl="0" indent="-257175" algn="just">
              <a:lnSpc>
                <a:spcPct val="150000"/>
              </a:lnSpc>
              <a:buClrTx/>
              <a:buFont typeface="Wingdings" pitchFamily="2" charset="2"/>
              <a:buChar char="§"/>
            </a:pPr>
            <a:r>
              <a:rPr lang="sr-Latn-CS" sz="2400" dirty="0">
                <a:solidFill>
                  <a:prstClr val="black"/>
                </a:solidFill>
                <a:ea typeface="Times New Roman"/>
                <a:cs typeface="Times New Roman"/>
              </a:rPr>
              <a:t> </a:t>
            </a:r>
            <a:r>
              <a:rPr lang="sr-Latn-CS" sz="2400" b="1" dirty="0">
                <a:solidFill>
                  <a:prstClr val="black"/>
                </a:solidFill>
                <a:ea typeface="Times New Roman"/>
                <a:cs typeface="Times New Roman"/>
              </a:rPr>
              <a:t>Seks:</a:t>
            </a:r>
            <a:endParaRPr lang="en-US" sz="2400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 marL="1143000" lvl="2" algn="just">
              <a:buClrTx/>
              <a:buFont typeface="Arial"/>
              <a:buChar char="-"/>
            </a:pPr>
            <a:r>
              <a:rPr lang="sr-Latn-CS" dirty="0">
                <a:solidFill>
                  <a:prstClr val="black"/>
                </a:solidFill>
                <a:ea typeface="Times New Roman"/>
                <a:cs typeface="Times New Roman"/>
              </a:rPr>
              <a:t>kontracepcija</a:t>
            </a:r>
            <a:endParaRPr lang="en-US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 marL="1143000" lvl="2" algn="just">
              <a:buClrTx/>
              <a:buFont typeface="Arial"/>
              <a:buChar char="-"/>
            </a:pPr>
            <a:r>
              <a:rPr lang="sr-Latn-CS" dirty="0">
                <a:solidFill>
                  <a:prstClr val="black"/>
                </a:solidFill>
                <a:ea typeface="Times New Roman"/>
                <a:cs typeface="Times New Roman"/>
              </a:rPr>
              <a:t>polne bolesti</a:t>
            </a:r>
            <a:endParaRPr lang="en-US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 lvl="0"/>
            <a:endParaRPr lang="sr-Latn-CS" sz="1200" b="1" dirty="0"/>
          </a:p>
          <a:p>
            <a:pPr marL="438150" indent="-76200">
              <a:buClrTx/>
            </a:pPr>
            <a:r>
              <a:rPr lang="sr-Latn-CS" sz="2400" b="1" dirty="0"/>
              <a:t>  Psihoaktivne supstance:</a:t>
            </a:r>
            <a:endParaRPr lang="en-US" sz="2400" dirty="0"/>
          </a:p>
          <a:p>
            <a:pPr lvl="2">
              <a:buClrTx/>
              <a:buFont typeface="Arial" pitchFamily="34" charset="0"/>
              <a:buChar char="•"/>
            </a:pPr>
            <a:r>
              <a:rPr lang="sr-Latn-CS" dirty="0"/>
              <a:t>droga</a:t>
            </a:r>
            <a:endParaRPr lang="en-US" dirty="0"/>
          </a:p>
          <a:p>
            <a:pPr lvl="2">
              <a:buClrTx/>
              <a:buFont typeface="Arial" pitchFamily="34" charset="0"/>
              <a:buChar char="•"/>
            </a:pPr>
            <a:r>
              <a:rPr lang="sr-Latn-CS" dirty="0"/>
              <a:t>alkohol</a:t>
            </a:r>
            <a:endParaRPr lang="en-US" dirty="0"/>
          </a:p>
          <a:p>
            <a:pPr lvl="0"/>
            <a:endParaRPr lang="sr-Latn-CS" sz="1200" b="1" dirty="0"/>
          </a:p>
          <a:p>
            <a:pPr marL="438150" indent="-76200">
              <a:buClrTx/>
            </a:pPr>
            <a:r>
              <a:rPr lang="sr-Latn-CS" sz="2400" b="1" dirty="0"/>
              <a:t>  Administrativne procedure:</a:t>
            </a:r>
            <a:endParaRPr lang="en-US" sz="2400" dirty="0"/>
          </a:p>
          <a:p>
            <a:pPr lvl="2">
              <a:buClrTx/>
              <a:buFont typeface="Arial" pitchFamily="34" charset="0"/>
              <a:buChar char="•"/>
            </a:pPr>
            <a:r>
              <a:rPr lang="sr-Latn-CS" dirty="0"/>
              <a:t>lična dokumenta</a:t>
            </a:r>
            <a:endParaRPr lang="en-US" dirty="0"/>
          </a:p>
          <a:p>
            <a:pPr lvl="2">
              <a:buClrTx/>
              <a:buFont typeface="Arial" pitchFamily="34" charset="0"/>
              <a:buChar char="•"/>
            </a:pPr>
            <a:r>
              <a:rPr lang="sr-Latn-CS" dirty="0"/>
              <a:t>pravo na studentski dom</a:t>
            </a:r>
            <a:endParaRPr lang="sr-Latn-RS" dirty="0"/>
          </a:p>
          <a:p>
            <a:pPr lvl="2"/>
            <a:endParaRPr lang="sr-Latn-RS" sz="1200" dirty="0">
              <a:latin typeface="Corbel" pitchFamily="34" charset="0"/>
            </a:endParaRPr>
          </a:p>
          <a:p>
            <a:pPr marL="447675" lvl="2" indent="-85725">
              <a:buClrTx/>
            </a:pPr>
            <a:r>
              <a:rPr lang="sr-Latn-RS" b="1" dirty="0">
                <a:latin typeface="Corbel" pitchFamily="34" charset="0"/>
              </a:rPr>
              <a:t>   </a:t>
            </a:r>
            <a:r>
              <a:rPr lang="vi-VN" b="1" dirty="0">
                <a:latin typeface="Corbel" pitchFamily="34" charset="0"/>
              </a:rPr>
              <a:t>Filmski i serijski program</a:t>
            </a:r>
          </a:p>
          <a:p>
            <a:pPr marL="906463" lvl="2" indent="-19208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filmovi studenata umetničkih akademija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PGM koncepcija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851539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107442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tx1"/>
              </a:buClr>
              <a:buSzPct val="80000"/>
              <a:buFont typeface="Wingdings 2"/>
              <a:buChar char=""/>
            </a:pPr>
            <a:r>
              <a:rPr lang="sr-Latn-RS" b="1" dirty="0">
                <a:latin typeface="Corbel" pitchFamily="34" charset="0"/>
              </a:rPr>
              <a:t>KOME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800" dirty="0">
              <a:latin typeface="Corbel" pitchFamily="34" charset="0"/>
            </a:endParaRPr>
          </a:p>
          <a:p>
            <a:pPr marL="906526" lvl="2" indent="-28575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ü"/>
            </a:pPr>
            <a:r>
              <a:rPr lang="sr-Latn-RS" dirty="0">
                <a:latin typeface="Corbel" pitchFamily="34" charset="0"/>
              </a:rPr>
              <a:t>d</a:t>
            </a:r>
            <a:r>
              <a:rPr lang="vi-VN" dirty="0">
                <a:latin typeface="Corbel" pitchFamily="34" charset="0"/>
              </a:rPr>
              <a:t>efinisanjem programske strukture, određuje se i ciljna grupa kojoj je program namenjen </a:t>
            </a:r>
            <a:endParaRPr lang="sr-Latn-RS" dirty="0">
              <a:latin typeface="Corbel" pitchFamily="34" charset="0"/>
            </a:endParaRP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06526" lvl="2" indent="-28575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ü"/>
            </a:pPr>
            <a:r>
              <a:rPr lang="vi-VN" dirty="0">
                <a:latin typeface="Corbel" pitchFamily="34" charset="0"/>
              </a:rPr>
              <a:t>programska koncepcija bazirana </a:t>
            </a:r>
            <a:r>
              <a:rPr lang="sr-Latn-RS" dirty="0">
                <a:latin typeface="Corbel" pitchFamily="34" charset="0"/>
              </a:rPr>
              <a:t>je </a:t>
            </a:r>
            <a:r>
              <a:rPr lang="vi-VN" dirty="0">
                <a:latin typeface="Corbel" pitchFamily="34" charset="0"/>
              </a:rPr>
              <a:t>na temama koje su namenjene mladima</a:t>
            </a:r>
            <a:endParaRPr lang="sr-Latn-RS" dirty="0">
              <a:latin typeface="Corbel" pitchFamily="34" charset="0"/>
            </a:endParaRP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06526" lvl="2" indent="-28575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ü"/>
            </a:pPr>
            <a:r>
              <a:rPr lang="vi-VN" dirty="0">
                <a:latin typeface="Corbel" pitchFamily="34" charset="0"/>
              </a:rPr>
              <a:t>ciljna grupa obuhvata sve gledaoce starosti od 15–29 godina</a:t>
            </a:r>
            <a:endParaRPr lang="sr-Latn-RS" dirty="0">
              <a:latin typeface="Corbel" pitchFamily="34" charset="0"/>
            </a:endParaRP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906526" lvl="2" indent="-285750" algn="just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dirty="0">
                <a:latin typeface="Corbel" pitchFamily="34" charset="0"/>
              </a:rPr>
              <a:t>t</a:t>
            </a:r>
            <a:r>
              <a:rPr lang="vi-VN" dirty="0">
                <a:latin typeface="Corbel" pitchFamily="34" charset="0"/>
              </a:rPr>
              <a:t>argetiranu grupu čine:</a:t>
            </a:r>
            <a:endParaRPr lang="sr-Latn-RS" dirty="0">
              <a:latin typeface="Corbel" pitchFamily="34" charset="0"/>
            </a:endParaRPr>
          </a:p>
          <a:p>
            <a:pPr marL="620776" lvl="2" indent="0" algn="just">
              <a:spcBef>
                <a:spcPts val="0"/>
              </a:spcBef>
              <a:buClrTx/>
              <a:buSzPct val="80000"/>
              <a:buNone/>
            </a:pPr>
            <a:endParaRPr lang="vi-VN" sz="1200" dirty="0">
              <a:latin typeface="Corbel" pitchFamily="34" charset="0"/>
            </a:endParaRPr>
          </a:p>
          <a:p>
            <a:pPr marL="1343025" lvl="2" indent="-26670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dirty="0">
                <a:latin typeface="Corbel" pitchFamily="34" charset="0"/>
              </a:rPr>
              <a:t>-	tinejdžeri </a:t>
            </a:r>
          </a:p>
          <a:p>
            <a:pPr marL="1343025" lvl="2" indent="-26670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dirty="0">
                <a:latin typeface="Corbel" pitchFamily="34" charset="0"/>
              </a:rPr>
              <a:t>-	studenti</a:t>
            </a:r>
          </a:p>
          <a:p>
            <a:pPr marL="1343025" lvl="2" indent="-26670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dirty="0">
                <a:latin typeface="Corbel" pitchFamily="34" charset="0"/>
              </a:rPr>
              <a:t>-	mladi nezaposleni ljudi sa diplomom</a:t>
            </a:r>
            <a:endParaRPr lang="sr-Latn-RS" dirty="0">
              <a:latin typeface="Corbel" pitchFamily="34" charset="0"/>
            </a:endParaRPr>
          </a:p>
          <a:p>
            <a:pPr marL="1343025" lvl="2" indent="-26670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dirty="0">
                <a:latin typeface="Corbel" pitchFamily="34" charset="0"/>
              </a:rPr>
              <a:t>-   </a:t>
            </a:r>
            <a:r>
              <a:rPr lang="vi-VN" dirty="0">
                <a:latin typeface="Corbel" pitchFamily="34" charset="0"/>
              </a:rPr>
              <a:t>zaposleni mladi ljudi</a:t>
            </a:r>
            <a:endParaRPr lang="sr-Latn-RS" dirty="0">
              <a:latin typeface="Corbel" pitchFamily="34" charset="0"/>
            </a:endParaRPr>
          </a:p>
          <a:p>
            <a:pPr marL="1343025" lvl="2" indent="-26670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800" dirty="0">
              <a:latin typeface="Corbel" pitchFamily="34" charset="0"/>
            </a:endParaRPr>
          </a:p>
          <a:p>
            <a:pPr marL="906526" lvl="2" indent="-285750" algn="just">
              <a:spcBef>
                <a:spcPts val="0"/>
              </a:spcBef>
              <a:buClr>
                <a:schemeClr val="accent1"/>
              </a:buClr>
              <a:buSzPct val="80000"/>
              <a:buFontTx/>
              <a:buChar char="-"/>
            </a:pPr>
            <a:endParaRPr lang="vi-VN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Programiranje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187203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277600" cy="5410200"/>
          </a:xfrm>
        </p:spPr>
        <p:txBody>
          <a:bodyPr>
            <a:normAutofit/>
          </a:bodyPr>
          <a:lstStyle/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63676" lvl="2" indent="-34290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ciljnu grupu čine, sa jedne strane – gledaoci (mladi ljudi), a sa druge – (mladi ljudi) stvaraoci programskih sadržaja</a:t>
            </a:r>
            <a:endParaRPr lang="sr-Latn-RS" dirty="0">
              <a:latin typeface="Corbel" pitchFamily="34" charset="0"/>
            </a:endParaRPr>
          </a:p>
          <a:p>
            <a:pPr marL="963676" lvl="2" indent="-34290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963676" lvl="2" indent="-34290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v</a:t>
            </a:r>
            <a:r>
              <a:rPr lang="vi-VN" dirty="0">
                <a:latin typeface="Corbel" pitchFamily="34" charset="0"/>
              </a:rPr>
              <a:t>ertikala programske koncepcije objedinjuje sve omladinske i studentske teme</a:t>
            </a:r>
            <a:endParaRPr lang="sr-Latn-RS" dirty="0">
              <a:latin typeface="Corbel" pitchFamily="34" charset="0"/>
            </a:endParaRPr>
          </a:p>
          <a:p>
            <a:pPr marL="963676" lvl="2" indent="-34290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963676" lvl="2" indent="-342900" algn="just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horizontalu čine tematske podoblasti kao pojedinačni programski sadržaji uz prateće sadržaje koji imaju ulogu „udice“ i vezivnog tkiva programskih slotova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Programiranje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824042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7800"/>
            <a:ext cx="12192000" cy="5410200"/>
          </a:xfrm>
        </p:spPr>
        <p:txBody>
          <a:bodyPr>
            <a:normAutofit/>
          </a:bodyPr>
          <a:lstStyle/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prstClr val="black"/>
              </a:buClr>
              <a:buSzPct val="80000"/>
              <a:buFont typeface="Wingdings 2"/>
              <a:buChar char=""/>
            </a:pP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KADA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200" dirty="0">
              <a:latin typeface="Corbel" pitchFamily="34" charset="0"/>
            </a:endParaRPr>
          </a:p>
          <a:p>
            <a:pPr marL="906526" lvl="2" indent="-285750">
              <a:spcBef>
                <a:spcPts val="0"/>
              </a:spcBef>
              <a:buClr>
                <a:schemeClr val="tx1"/>
              </a:buClr>
              <a:buSzPct val="80000"/>
              <a:buFont typeface="Wingdings" pitchFamily="2" charset="2"/>
              <a:buChar char="ü"/>
            </a:pPr>
            <a:r>
              <a:rPr lang="vi-VN" dirty="0">
                <a:latin typeface="Corbel" pitchFamily="34" charset="0"/>
              </a:rPr>
              <a:t> određivanj</a:t>
            </a:r>
            <a:r>
              <a:rPr lang="sr-Latn-RS" dirty="0">
                <a:latin typeface="Corbel" pitchFamily="34" charset="0"/>
              </a:rPr>
              <a:t>e</a:t>
            </a:r>
            <a:r>
              <a:rPr lang="vi-VN" dirty="0">
                <a:latin typeface="Corbel" pitchFamily="34" charset="0"/>
              </a:rPr>
              <a:t> tajminga – kada emitovati programske sadržaje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800" dirty="0">
              <a:latin typeface="Corbel" pitchFamily="34" charset="0"/>
            </a:endParaRPr>
          </a:p>
          <a:p>
            <a:pPr marL="906526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četiri</a:t>
            </a: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 varijante :</a:t>
            </a:r>
            <a:endParaRPr lang="sr-Latn-RS" b="1" dirty="0">
              <a:solidFill>
                <a:srgbClr val="C00000"/>
              </a:solidFill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8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>
                <a:schemeClr val="tx1"/>
              </a:buClr>
              <a:buSzPct val="80000"/>
              <a:buAutoNum type="arabicPeriod"/>
            </a:pPr>
            <a:r>
              <a:rPr lang="vi-VN" dirty="0">
                <a:latin typeface="Corbel" pitchFamily="34" charset="0"/>
              </a:rPr>
              <a:t>specijalizovana magazinskaTV emisija na </a:t>
            </a:r>
            <a:r>
              <a:rPr lang="vi-VN" u="sng" dirty="0">
                <a:latin typeface="Corbel" pitchFamily="34" charset="0"/>
              </a:rPr>
              <a:t>nedeljnom nivou </a:t>
            </a:r>
            <a:r>
              <a:rPr lang="vi-VN" dirty="0">
                <a:latin typeface="Corbel" pitchFamily="34" charset="0"/>
              </a:rPr>
              <a:t>u trajanju od </a:t>
            </a:r>
            <a:r>
              <a:rPr lang="vi-VN" b="1" dirty="0">
                <a:latin typeface="Corbel" pitchFamily="34" charset="0"/>
              </a:rPr>
              <a:t>60 min</a:t>
            </a:r>
            <a:r>
              <a:rPr lang="sr-Latn-RS" b="1" dirty="0">
                <a:latin typeface="Corbel" pitchFamily="34" charset="0"/>
              </a:rPr>
              <a:t>.</a:t>
            </a:r>
          </a:p>
          <a:p>
            <a:pPr marL="963676" lvl="2" indent="-342900">
              <a:spcBef>
                <a:spcPts val="0"/>
              </a:spcBef>
              <a:buClr>
                <a:schemeClr val="accent1"/>
              </a:buClr>
              <a:buSzPct val="80000"/>
              <a:buAutoNum type="arabicPeriod"/>
            </a:pPr>
            <a:endParaRPr lang="vi-VN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dirty="0">
                <a:latin typeface="Corbel" pitchFamily="34" charset="0"/>
              </a:rPr>
              <a:t>2. specijalizovana magazinska TV emisija na </a:t>
            </a:r>
            <a:r>
              <a:rPr lang="vi-VN" u="sng" dirty="0">
                <a:latin typeface="Corbel" pitchFamily="34" charset="0"/>
              </a:rPr>
              <a:t>dnevnom nivou </a:t>
            </a:r>
            <a:r>
              <a:rPr lang="vi-VN" dirty="0">
                <a:latin typeface="Corbel" pitchFamily="34" charset="0"/>
              </a:rPr>
              <a:t>u trajanju od </a:t>
            </a:r>
            <a:r>
              <a:rPr lang="vi-VN" b="1" dirty="0">
                <a:latin typeface="Corbel" pitchFamily="34" charset="0"/>
              </a:rPr>
              <a:t>30 min</a:t>
            </a:r>
            <a:r>
              <a:rPr lang="vi-VN" dirty="0">
                <a:latin typeface="Corbel" pitchFamily="34" charset="0"/>
              </a:rPr>
              <a:t>.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dirty="0">
                <a:latin typeface="Corbel" pitchFamily="34" charset="0"/>
              </a:rPr>
              <a:t>3. </a:t>
            </a:r>
            <a:r>
              <a:rPr lang="sr-Latn-RS" dirty="0">
                <a:latin typeface="Corbel" pitchFamily="34" charset="0"/>
              </a:rPr>
              <a:t>	 </a:t>
            </a:r>
            <a:r>
              <a:rPr lang="vi-VN" dirty="0">
                <a:latin typeface="Corbel" pitchFamily="34" charset="0"/>
              </a:rPr>
              <a:t>specijalizovani TV program </a:t>
            </a:r>
            <a:r>
              <a:rPr lang="vi-VN" u="sng" dirty="0">
                <a:latin typeface="Corbel" pitchFamily="34" charset="0"/>
              </a:rPr>
              <a:t>svakodnevno/celodnevno</a:t>
            </a:r>
            <a:r>
              <a:rPr lang="vi-VN" dirty="0">
                <a:latin typeface="Corbel" pitchFamily="34" charset="0"/>
              </a:rPr>
              <a:t> od 09.00 do 21.00/23.00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dirty="0">
                <a:latin typeface="Corbel" pitchFamily="34" charset="0"/>
              </a:rPr>
              <a:t>4.  VOD (video na zahtev)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8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8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Programiranje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51854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11430000" cy="5410200"/>
          </a:xfrm>
        </p:spPr>
        <p:txBody>
          <a:bodyPr>
            <a:normAutofit/>
          </a:bodyPr>
          <a:lstStyle/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prstClr val="black"/>
              </a:buClr>
              <a:buSzPct val="80000"/>
              <a:buFont typeface="Wingdings" pitchFamily="2" charset="2"/>
              <a:buChar char="Ø"/>
            </a:pPr>
            <a:r>
              <a:rPr lang="sr-Latn-RS" b="1" dirty="0">
                <a:solidFill>
                  <a:prstClr val="black"/>
                </a:solidFill>
                <a:latin typeface="Corbel" pitchFamily="34" charset="0"/>
              </a:rPr>
              <a:t>Varijanta 1 - nedeljno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dirty="0">
                <a:latin typeface="Corbel" pitchFamily="34" charset="0"/>
              </a:rPr>
              <a:t>Programski slot u trajanju od 60 min na nedeljnom nivou. Premijerno emitovanje jednom nedeljno u određenom terminu. Posle emitovanja dostupan za pregled na portalu. Omogućiti da se pojedinačne teme/blokovi mogu pogledati zasebno – video na zahtev.</a:t>
            </a: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800" dirty="0">
              <a:latin typeface="Corbel" pitchFamily="34" charset="0"/>
            </a:endParaRPr>
          </a:p>
          <a:p>
            <a:pPr marL="906526" lvl="2" indent="-285750" algn="just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trajanje – 60 min.</a:t>
            </a:r>
          </a:p>
          <a:p>
            <a:pPr marL="906526" lvl="2" indent="-285750" algn="just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koncepcija – magazin (4 tematska bloka) kao jedinstvena TV emisija</a:t>
            </a:r>
          </a:p>
          <a:p>
            <a:pPr marL="906526" lvl="2" indent="-285750" algn="just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dinamika emitovanja – premijera 1 x nedeljno</a:t>
            </a:r>
          </a:p>
          <a:p>
            <a:pPr marL="906526" lvl="2" indent="-285750" algn="just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video na zahtev (emisija/svaki tematski blok zasebno)</a:t>
            </a:r>
          </a:p>
          <a:p>
            <a:pPr marL="906526" lvl="2" indent="-285750" algn="just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način dotavljanja sadržaja – striming putem portala</a:t>
            </a:r>
          </a:p>
          <a:p>
            <a:pPr marL="906526" lvl="2" indent="-285750" algn="just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tematski blokovi putem aplikacije za IOS/Android</a:t>
            </a: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Programiranje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687093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8110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118872" indent="0" algn="ctr">
              <a:buNone/>
            </a:pPr>
            <a:endParaRPr lang="sr-Latn-RS" sz="2400" b="1" i="1" dirty="0">
              <a:latin typeface="Arial"/>
              <a:ea typeface="Times New Roman"/>
              <a:cs typeface="Arial"/>
            </a:endParaRPr>
          </a:p>
          <a:p>
            <a:pPr marL="118872" indent="0" algn="ctr">
              <a:buNone/>
            </a:pPr>
            <a:endParaRPr lang="sr-Latn-RS" sz="2400" b="1" i="1" dirty="0">
              <a:latin typeface="Arial"/>
              <a:ea typeface="Times New Roman"/>
              <a:cs typeface="Arial"/>
            </a:endParaRPr>
          </a:p>
          <a:p>
            <a:pPr marL="118872" indent="0" algn="ctr">
              <a:buNone/>
            </a:pPr>
            <a:endParaRPr lang="sr-Latn-RS" sz="2400" b="1" i="1" dirty="0">
              <a:latin typeface="Arial"/>
              <a:ea typeface="Times New Roman"/>
              <a:cs typeface="Arial"/>
            </a:endParaRPr>
          </a:p>
          <a:p>
            <a:pPr marL="118872" indent="0" algn="ctr">
              <a:lnSpc>
                <a:spcPct val="150000"/>
              </a:lnSpc>
              <a:buNone/>
            </a:pPr>
            <a:r>
              <a:rPr lang="en-US" sz="2800" b="1" i="1" dirty="0" err="1">
                <a:latin typeface="Arial"/>
                <a:ea typeface="Times New Roman"/>
                <a:cs typeface="Arial"/>
              </a:rPr>
              <a:t>Mladi</a:t>
            </a:r>
            <a:r>
              <a:rPr lang="en-US" sz="2800" b="1" i="1" dirty="0">
                <a:latin typeface="Arial"/>
                <a:ea typeface="Times New Roman"/>
                <a:cs typeface="Arial"/>
              </a:rPr>
              <a:t> </a:t>
            </a:r>
            <a:r>
              <a:rPr lang="en-US" sz="2800" b="1" i="1" dirty="0" err="1">
                <a:latin typeface="Arial"/>
                <a:ea typeface="Times New Roman"/>
                <a:cs typeface="Arial"/>
              </a:rPr>
              <a:t>su</a:t>
            </a:r>
            <a:r>
              <a:rPr lang="en-US" sz="2800" b="1" i="1" dirty="0">
                <a:latin typeface="Arial"/>
                <a:ea typeface="Times New Roman"/>
                <a:cs typeface="Arial"/>
              </a:rPr>
              <a:t> </a:t>
            </a:r>
            <a:r>
              <a:rPr lang="en-US" sz="2800" b="1" i="1" dirty="0" err="1">
                <a:latin typeface="Arial"/>
                <a:ea typeface="Times New Roman"/>
                <a:cs typeface="Arial"/>
              </a:rPr>
              <a:t>trenutno</a:t>
            </a:r>
            <a:r>
              <a:rPr lang="en-US" sz="2800" b="1" i="1" dirty="0">
                <a:latin typeface="Arial"/>
                <a:ea typeface="Times New Roman"/>
                <a:cs typeface="Arial"/>
              </a:rPr>
              <a:t> </a:t>
            </a:r>
            <a:r>
              <a:rPr lang="en-US" sz="2800" b="1" i="1" dirty="0" err="1">
                <a:latin typeface="Arial"/>
                <a:ea typeface="Times New Roman"/>
                <a:cs typeface="Arial"/>
              </a:rPr>
              <a:t>na</a:t>
            </a:r>
            <a:r>
              <a:rPr lang="en-US" sz="2800" b="1" i="1" dirty="0">
                <a:latin typeface="Arial"/>
                <a:ea typeface="Times New Roman"/>
                <a:cs typeface="Arial"/>
              </a:rPr>
              <a:t> </a:t>
            </a:r>
            <a:r>
              <a:rPr lang="en-US" sz="2800" b="1" i="1" dirty="0" err="1">
                <a:latin typeface="Arial"/>
                <a:ea typeface="Times New Roman"/>
                <a:cs typeface="Arial"/>
              </a:rPr>
              <a:t>marginama</a:t>
            </a:r>
            <a:r>
              <a:rPr lang="en-US" sz="2800" b="1" i="1" dirty="0">
                <a:latin typeface="Arial"/>
                <a:ea typeface="Times New Roman"/>
                <a:cs typeface="Arial"/>
              </a:rPr>
              <a:t> u </a:t>
            </a:r>
            <a:r>
              <a:rPr lang="en-US" sz="2800" b="1" i="1" dirty="0" err="1">
                <a:latin typeface="Arial"/>
                <a:ea typeface="Times New Roman"/>
                <a:cs typeface="Arial"/>
              </a:rPr>
              <a:t>našem</a:t>
            </a:r>
            <a:r>
              <a:rPr lang="en-US" sz="2800" b="1" i="1" dirty="0">
                <a:latin typeface="Arial"/>
                <a:ea typeface="Times New Roman"/>
                <a:cs typeface="Arial"/>
              </a:rPr>
              <a:t> </a:t>
            </a:r>
            <a:r>
              <a:rPr lang="en-US" sz="2800" b="1" i="1" dirty="0" err="1">
                <a:latin typeface="Arial"/>
                <a:ea typeface="Times New Roman"/>
                <a:cs typeface="Arial"/>
              </a:rPr>
              <a:t>društvu</a:t>
            </a:r>
            <a:r>
              <a:rPr lang="en-US" sz="2800" b="1" i="1" dirty="0">
                <a:latin typeface="Arial"/>
                <a:ea typeface="Times New Roman"/>
                <a:cs typeface="Arial"/>
              </a:rPr>
              <a:t>.</a:t>
            </a:r>
            <a:endParaRPr lang="en-US" sz="2800" dirty="0">
              <a:latin typeface="Arial"/>
              <a:ea typeface="Times New Roman"/>
              <a:cs typeface="Times New Roman"/>
            </a:endParaRPr>
          </a:p>
          <a:p>
            <a:pPr marL="118872" indent="0" algn="ctr">
              <a:lnSpc>
                <a:spcPct val="150000"/>
              </a:lnSpc>
              <a:buNone/>
            </a:pPr>
            <a:r>
              <a:rPr lang="en-US" sz="2800" b="1" i="1" dirty="0">
                <a:latin typeface="Arial"/>
                <a:ea typeface="Times New Roman"/>
                <a:cs typeface="Arial"/>
              </a:rPr>
              <a:t>O </a:t>
            </a:r>
            <a:r>
              <a:rPr lang="en-US" sz="2800" b="1" i="1" dirty="0" err="1">
                <a:latin typeface="Arial"/>
                <a:ea typeface="Times New Roman"/>
                <a:cs typeface="Arial"/>
              </a:rPr>
              <a:t>njima</a:t>
            </a:r>
            <a:r>
              <a:rPr lang="en-US" sz="2800" b="1" i="1" dirty="0">
                <a:latin typeface="Arial"/>
                <a:ea typeface="Times New Roman"/>
                <a:cs typeface="Arial"/>
              </a:rPr>
              <a:t> se </a:t>
            </a:r>
            <a:r>
              <a:rPr lang="en-US" sz="2800" b="1" i="1" dirty="0" err="1">
                <a:latin typeface="Arial"/>
                <a:ea typeface="Times New Roman"/>
                <a:cs typeface="Arial"/>
              </a:rPr>
              <a:t>retko</a:t>
            </a:r>
            <a:r>
              <a:rPr lang="en-US" sz="2800" b="1" i="1" dirty="0">
                <a:latin typeface="Arial"/>
                <a:ea typeface="Times New Roman"/>
                <a:cs typeface="Arial"/>
              </a:rPr>
              <a:t> </a:t>
            </a:r>
            <a:r>
              <a:rPr lang="en-US" sz="2800" b="1" i="1" dirty="0" err="1">
                <a:latin typeface="Arial"/>
                <a:ea typeface="Times New Roman"/>
                <a:cs typeface="Arial"/>
              </a:rPr>
              <a:t>piše</a:t>
            </a:r>
            <a:r>
              <a:rPr lang="en-US" sz="2800" b="1" i="1" dirty="0">
                <a:latin typeface="Arial"/>
                <a:ea typeface="Times New Roman"/>
                <a:cs typeface="Arial"/>
              </a:rPr>
              <a:t>, </a:t>
            </a:r>
            <a:r>
              <a:rPr lang="en-US" sz="2800" b="1" i="1" dirty="0" err="1">
                <a:latin typeface="Arial"/>
                <a:ea typeface="Times New Roman"/>
                <a:cs typeface="Arial"/>
              </a:rPr>
              <a:t>govori</a:t>
            </a:r>
            <a:r>
              <a:rPr lang="en-US" sz="2800" b="1" i="1" dirty="0">
                <a:latin typeface="Arial"/>
                <a:ea typeface="Times New Roman"/>
                <a:cs typeface="Arial"/>
              </a:rPr>
              <a:t>, </a:t>
            </a:r>
            <a:r>
              <a:rPr lang="en-US" sz="2800" b="1" i="1" dirty="0" err="1">
                <a:latin typeface="Arial"/>
                <a:ea typeface="Times New Roman"/>
                <a:cs typeface="Arial"/>
              </a:rPr>
              <a:t>njih</a:t>
            </a:r>
            <a:r>
              <a:rPr lang="en-US" sz="2800" b="1" i="1" dirty="0">
                <a:latin typeface="Arial"/>
                <a:ea typeface="Times New Roman"/>
                <a:cs typeface="Arial"/>
              </a:rPr>
              <a:t> </a:t>
            </a:r>
            <a:r>
              <a:rPr lang="en-US" sz="2800" b="1" i="1" dirty="0" err="1">
                <a:latin typeface="Arial"/>
                <a:ea typeface="Times New Roman"/>
                <a:cs typeface="Arial"/>
              </a:rPr>
              <a:t>retko</a:t>
            </a:r>
            <a:r>
              <a:rPr lang="en-US" sz="2800" b="1" i="1" dirty="0">
                <a:latin typeface="Arial"/>
                <a:ea typeface="Times New Roman"/>
                <a:cs typeface="Arial"/>
              </a:rPr>
              <a:t> </a:t>
            </a:r>
            <a:r>
              <a:rPr lang="en-US" sz="2800" b="1" i="1" dirty="0" err="1">
                <a:latin typeface="Arial"/>
                <a:ea typeface="Times New Roman"/>
                <a:cs typeface="Arial"/>
              </a:rPr>
              <a:t>ko</a:t>
            </a:r>
            <a:r>
              <a:rPr lang="en-US" sz="2800" b="1" i="1" dirty="0">
                <a:latin typeface="Arial"/>
                <a:ea typeface="Times New Roman"/>
                <a:cs typeface="Arial"/>
              </a:rPr>
              <a:t> </a:t>
            </a:r>
            <a:r>
              <a:rPr lang="en-US" sz="2800" b="1" i="1" dirty="0" err="1">
                <a:latin typeface="Arial"/>
                <a:ea typeface="Times New Roman"/>
                <a:cs typeface="Arial"/>
              </a:rPr>
              <a:t>konsultuje</a:t>
            </a:r>
            <a:r>
              <a:rPr lang="en-US" sz="2800" b="1" i="1" dirty="0">
                <a:latin typeface="Arial"/>
                <a:ea typeface="Times New Roman"/>
                <a:cs typeface="Arial"/>
              </a:rPr>
              <a:t>.</a:t>
            </a:r>
            <a:endParaRPr lang="en-US" sz="2800" dirty="0">
              <a:latin typeface="Arial"/>
              <a:ea typeface="Times New Roman"/>
              <a:cs typeface="Times New Roman"/>
            </a:endParaRPr>
          </a:p>
          <a:p>
            <a:pPr marL="118872" indent="0">
              <a:buNone/>
            </a:pPr>
            <a:r>
              <a:rPr lang="sr-Latn-CS" b="1" dirty="0">
                <a:latin typeface="Arial"/>
                <a:ea typeface="Times New Roman"/>
                <a:cs typeface="Times New Roman"/>
              </a:rPr>
              <a:t> </a:t>
            </a:r>
            <a:r>
              <a:rPr lang="sr-Latn-CS" i="1" dirty="0">
                <a:latin typeface="Arial"/>
                <a:ea typeface="Times New Roman"/>
                <a:cs typeface="Times New Roman"/>
              </a:rPr>
              <a:t>						</a:t>
            </a:r>
            <a:r>
              <a:rPr lang="sr-Latn-CS" sz="2400" i="1" dirty="0">
                <a:latin typeface="Arial"/>
                <a:ea typeface="Times New Roman"/>
                <a:cs typeface="Times New Roman"/>
              </a:rPr>
              <a:t>nepoznati autor, ali opšta činjenica</a:t>
            </a:r>
            <a:endParaRPr lang="en-US" sz="2400" dirty="0">
              <a:latin typeface="Arial"/>
              <a:ea typeface="Times New Roman"/>
              <a:cs typeface="Times New Roman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Šta  </a:t>
            </a:r>
            <a:r>
              <a:rPr lang="sr-Latn-RS" sz="2400" b="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(BKTV = Omladinska TV)</a:t>
            </a:r>
            <a:endParaRPr lang="en-US" sz="2400" b="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442830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Programiranje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37653"/>
            <a:ext cx="6604636" cy="6582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028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277600" cy="5410200"/>
          </a:xfrm>
        </p:spPr>
        <p:txBody>
          <a:bodyPr>
            <a:normAutofit/>
          </a:bodyPr>
          <a:lstStyle/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prstClr val="black"/>
              </a:buClr>
              <a:buSzPct val="80000"/>
              <a:buFont typeface="Wingdings" pitchFamily="2" charset="2"/>
              <a:buChar char="Ø"/>
            </a:pPr>
            <a:r>
              <a:rPr lang="sr-Latn-RS" b="1" dirty="0">
                <a:solidFill>
                  <a:prstClr val="black"/>
                </a:solidFill>
                <a:latin typeface="Corbel" pitchFamily="34" charset="0"/>
              </a:rPr>
              <a:t>Varijanta 2 - dnevno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dirty="0">
                <a:latin typeface="Corbel" pitchFamily="34" charset="0"/>
              </a:rPr>
              <a:t>Programski slot u trajanju od 30 min na dnevnom nivou. Premijerno emitovanje jednom dnevno u određenom terminu. Posle emitovanja dostupan za pregled na portalu. Omogućiti da se pojedinačne teme/blokovi mogu pogledati zasebno – video na zahtev.</a:t>
            </a: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800" dirty="0">
              <a:latin typeface="Corbel" pitchFamily="34" charset="0"/>
            </a:endParaRPr>
          </a:p>
          <a:p>
            <a:pPr marL="906526" lvl="2" indent="-285750" algn="just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trajanje – 30 min.</a:t>
            </a:r>
          </a:p>
          <a:p>
            <a:pPr marL="906526" lvl="2" indent="-285750" algn="just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koncepcija – magazin (2 tematska bloka) kao jedinstvena TV emisija</a:t>
            </a:r>
          </a:p>
          <a:p>
            <a:pPr marL="906526" lvl="2" indent="-285750" algn="just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dinamika emitovanja – premijera 1 x dnevno, 7 x nedeljno</a:t>
            </a:r>
          </a:p>
          <a:p>
            <a:pPr marL="906526" lvl="2" indent="-285750" algn="just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video na zahtev (emisija/svaki tematski blok zasebno)</a:t>
            </a:r>
          </a:p>
          <a:p>
            <a:pPr marL="906526" lvl="2" indent="-285750" algn="just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način dotavljanja sadržaja – striming putem portala</a:t>
            </a:r>
          </a:p>
          <a:p>
            <a:pPr marL="906526" lvl="2" indent="-285750" algn="just"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tematski blokovi putem aplikacije za IOS/Android</a:t>
            </a: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Programiranje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577609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Programiranje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79057"/>
            <a:ext cx="6553200" cy="6673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0821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5824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prstClr val="black"/>
              </a:buClr>
              <a:buSzPct val="80000"/>
              <a:buFont typeface="Wingdings" pitchFamily="2" charset="2"/>
              <a:buChar char="Ø"/>
            </a:pPr>
            <a:r>
              <a:rPr lang="sr-Latn-RS" b="1" dirty="0">
                <a:solidFill>
                  <a:prstClr val="black"/>
                </a:solidFill>
                <a:latin typeface="Corbel" pitchFamily="34" charset="0"/>
              </a:rPr>
              <a:t>Varijanta 3 – svakodnevno/celodnevno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400" dirty="0">
              <a:latin typeface="Corbel" pitchFamily="34" charset="0"/>
            </a:endParaRP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pl-PL" dirty="0">
                <a:latin typeface="Corbel" pitchFamily="34" charset="0"/>
              </a:rPr>
              <a:t>Programki slotovi formiraće se tako što će se izbegavati konkurentnost sa ostalim TV programima  (ne forsirati prime time i termin jutarnjeg programa, već pronaći termine koji nisu tretirani od ostalih TV centara – prepodnevni i poslepodnevni termini).</a:t>
            </a: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pl-PL" dirty="0">
                <a:latin typeface="Corbel" pitchFamily="34" charset="0"/>
              </a:rPr>
              <a:t>Programski slotovi formiraće se od programa sopstvene produkcije (premijera sa reprizom) i  preuzetog programa nezavisne produkcije (premijera sa reprizom).</a:t>
            </a: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dirty="0">
                <a:latin typeface="Corbel" pitchFamily="34" charset="0"/>
              </a:rPr>
              <a:t>Predlog je da tzv. redovan program počinje u 09.00 a završavao bi se u 23.00. (ukupno 14 sati programa na dnevnom nivou – 8 sati premijernog + 6 sati repriznog programa).</a:t>
            </a: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dirty="0">
                <a:latin typeface="Corbel" pitchFamily="34" charset="0"/>
              </a:rPr>
              <a:t>Vreme trajanja emisija -  </a:t>
            </a:r>
            <a:r>
              <a:rPr lang="sr-Latn-RS" b="1" dirty="0">
                <a:latin typeface="Corbel" pitchFamily="34" charset="0"/>
              </a:rPr>
              <a:t>1 </a:t>
            </a:r>
            <a:r>
              <a:rPr lang="sr-Latn-RS" dirty="0">
                <a:latin typeface="Corbel" pitchFamily="34" charset="0"/>
              </a:rPr>
              <a:t>min / </a:t>
            </a:r>
            <a:r>
              <a:rPr lang="sr-Latn-RS" b="1" dirty="0">
                <a:latin typeface="Corbel" pitchFamily="34" charset="0"/>
              </a:rPr>
              <a:t>5</a:t>
            </a:r>
            <a:r>
              <a:rPr lang="sr-Latn-RS" dirty="0">
                <a:latin typeface="Corbel" pitchFamily="34" charset="0"/>
              </a:rPr>
              <a:t> min / </a:t>
            </a:r>
            <a:r>
              <a:rPr lang="sr-Latn-RS" b="1" dirty="0">
                <a:latin typeface="Corbel" pitchFamily="34" charset="0"/>
              </a:rPr>
              <a:t>14</a:t>
            </a:r>
            <a:r>
              <a:rPr lang="sr-Latn-RS" dirty="0">
                <a:latin typeface="Corbel" pitchFamily="34" charset="0"/>
              </a:rPr>
              <a:t> min / </a:t>
            </a:r>
            <a:r>
              <a:rPr lang="sr-Latn-RS" b="1" dirty="0">
                <a:latin typeface="Corbel" pitchFamily="34" charset="0"/>
              </a:rPr>
              <a:t>24</a:t>
            </a:r>
            <a:r>
              <a:rPr lang="sr-Latn-RS" dirty="0">
                <a:latin typeface="Corbel" pitchFamily="34" charset="0"/>
              </a:rPr>
              <a:t> min.</a:t>
            </a: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Programiranje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475252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734800" cy="5410200"/>
          </a:xfrm>
        </p:spPr>
        <p:txBody>
          <a:bodyPr>
            <a:normAutofit/>
          </a:bodyPr>
          <a:lstStyle/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prstClr val="black"/>
              </a:buClr>
              <a:buSzPct val="80000"/>
              <a:buFont typeface="Wingdings" pitchFamily="2" charset="2"/>
              <a:buChar char="Ø"/>
            </a:pPr>
            <a:r>
              <a:rPr lang="sr-Latn-RS" b="1" dirty="0">
                <a:solidFill>
                  <a:prstClr val="black"/>
                </a:solidFill>
                <a:latin typeface="Corbel" pitchFamily="34" charset="0"/>
              </a:rPr>
              <a:t>Varijanta 4 – VOD (video na zahtev)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dirty="0">
                <a:latin typeface="Corbel" pitchFamily="34" charset="0"/>
              </a:rPr>
              <a:t>Programski sadržaji na portalu razvrstani po svojim oblastima, unutar oblasti tematski pripadajuće emisije</a:t>
            </a: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dirty="0">
                <a:latin typeface="Corbel" pitchFamily="34" charset="0"/>
              </a:rPr>
              <a:t>Korisnik poziva i gleda izabrani sadržaj u skladu sa svojim potrebama i željama</a:t>
            </a: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dirty="0">
                <a:latin typeface="Corbel" pitchFamily="34" charset="0"/>
              </a:rPr>
              <a:t>Tehnički treba omogućiti da se ovi sadržaji strimuju kako bi se izbeglo preuzimanje fajlova sa naknadnim korišćenjem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Programiranje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603328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Programiranje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2383" y="76200"/>
            <a:ext cx="8667511" cy="666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3394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381000"/>
            <a:ext cx="101346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Programiranje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803" y="152400"/>
            <a:ext cx="9107683" cy="655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432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Programiranje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6535" y="76201"/>
            <a:ext cx="8852097" cy="664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2274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811000" cy="5410200"/>
          </a:xfrm>
        </p:spPr>
        <p:txBody>
          <a:bodyPr>
            <a:normAutofit/>
          </a:bodyPr>
          <a:lstStyle/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dirty="0">
                <a:latin typeface="Corbel" pitchFamily="34" charset="0"/>
              </a:rPr>
              <a:t>Kostur šeme (radna verzija) bazira se na gvozdenom poštovanju satnice – svaka oblast ima svoje vreme u satu/u toku dana, samo se menjaju rubrike (npr: INDEX INFO uvek posle meteo informacija; TEEN INFO uvek pre punog (parnog) sata ...)</a:t>
            </a: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dirty="0">
                <a:latin typeface="Corbel" pitchFamily="34" charset="0"/>
              </a:rPr>
              <a:t>Različite teme pojedinih oblasti moguće je emitovati na dva načina:</a:t>
            </a: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2200" dirty="0">
                <a:latin typeface="Corbel" pitchFamily="34" charset="0"/>
              </a:rPr>
              <a:t>-	više tema u toku dana (ovo povećava produkciju jer se emisije brže „troše“)</a:t>
            </a: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2200" dirty="0">
                <a:latin typeface="Corbel" pitchFamily="34" charset="0"/>
              </a:rPr>
              <a:t>-	jedna tema dnevno – premijera+reprize, svakog dana druga tema </a:t>
            </a: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i="1" dirty="0">
              <a:latin typeface="Corbel" pitchFamily="34" charset="0"/>
            </a:endParaRPr>
          </a:p>
          <a:p>
            <a:pPr marL="620776" lvl="2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i="1" dirty="0">
                <a:latin typeface="Corbel" pitchFamily="34" charset="0"/>
              </a:rPr>
              <a:t>*(ovo je racionalnije rešenje a bolje za gledaoce i sponzore sa aspekta percepcije)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Programiranje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200190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Programiranje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5800" y="85084"/>
            <a:ext cx="7570787" cy="6604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3026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963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U Srbiji (prema podacima RZS iz 2017. broj dece starosti od 15–18 godina, uzrast srednje škole) ima oko 300.000 srednjoškolaca, a ukupan broj mladih (od 15–29 godina) iznosi oko 1.200 000 osoba ili 17 odsto ukupnog stanovništva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broj mladih </a:t>
            </a:r>
            <a:r>
              <a:rPr lang="sr-Latn-RS" dirty="0">
                <a:latin typeface="Corbel" pitchFamily="34" charset="0"/>
              </a:rPr>
              <a:t>se </a:t>
            </a:r>
            <a:r>
              <a:rPr lang="vi-VN" dirty="0">
                <a:latin typeface="Corbel" pitchFamily="34" charset="0"/>
              </a:rPr>
              <a:t>smanjuje svake godine za oko 20.000 osoba usled napuštanja zemlje 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mladi u Srbiji informišu se preko društvenih mreža, nezainteresovani su za politička dešavanja, većinom su nezaposleni i žive sa roditeljima, a najveći broj njih želi da se iseli iz Srbije 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s</a:t>
            </a:r>
            <a:r>
              <a:rPr lang="vi-VN" dirty="0">
                <a:latin typeface="Corbel" pitchFamily="34" charset="0"/>
              </a:rPr>
              <a:t>amo 27 odsto mladih zainteresovano je za politička dešavanja, dok 85 odsto njih nije član nijedne partije i samo 3,5 odsto njih smatra da ima uticaja na političke procese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Šta  </a:t>
            </a:r>
            <a:r>
              <a:rPr lang="sr-Latn-RS" sz="2400" b="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(BKTV = Omladinska TV)</a:t>
            </a:r>
            <a:endParaRPr lang="en-US" sz="2400" b="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738483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Programiranje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19421"/>
            <a:ext cx="6413499" cy="6619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0576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Programiranje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16615"/>
            <a:ext cx="6382543" cy="6624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5933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Programiranje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1" y="152401"/>
            <a:ext cx="4829175" cy="6649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8659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Programiranje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21"/>
          <a:stretch/>
        </p:blipFill>
        <p:spPr bwMode="auto">
          <a:xfrm>
            <a:off x="3200400" y="600075"/>
            <a:ext cx="8915400" cy="617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5070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Programiranje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92" b="18390"/>
          <a:stretch/>
        </p:blipFill>
        <p:spPr bwMode="auto">
          <a:xfrm>
            <a:off x="5105400" y="90422"/>
            <a:ext cx="6878478" cy="6615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0224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Programiranje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39"/>
          <a:stretch/>
        </p:blipFill>
        <p:spPr bwMode="auto">
          <a:xfrm>
            <a:off x="3322812" y="152400"/>
            <a:ext cx="8760128" cy="660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9858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Programiranje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500"/>
          <a:stretch/>
        </p:blipFill>
        <p:spPr bwMode="auto">
          <a:xfrm>
            <a:off x="4991405" y="76200"/>
            <a:ext cx="7146493" cy="66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8678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Programiranje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27" b="23027"/>
          <a:stretch/>
        </p:blipFill>
        <p:spPr bwMode="auto">
          <a:xfrm>
            <a:off x="3113454" y="990600"/>
            <a:ext cx="9002346" cy="579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1445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Programiranje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30" b="24141"/>
          <a:stretch/>
        </p:blipFill>
        <p:spPr bwMode="auto">
          <a:xfrm>
            <a:off x="4268755" y="152400"/>
            <a:ext cx="7732745" cy="647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6647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Programiranje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377" b="1450"/>
          <a:stretch/>
        </p:blipFill>
        <p:spPr bwMode="auto">
          <a:xfrm>
            <a:off x="3136979" y="352425"/>
            <a:ext cx="8969296" cy="647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6704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113538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solidFill>
                  <a:prstClr val="black"/>
                </a:solidFill>
                <a:latin typeface="Corbel" pitchFamily="34" charset="0"/>
              </a:rPr>
              <a:t>redovno svoje pravo na izborima iskoristi 32 odsto mladih, nikada ne glasa njih 37 odsto, dok ostali to čine povremeno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s</a:t>
            </a:r>
            <a:r>
              <a:rPr lang="vi-VN" dirty="0">
                <a:latin typeface="Corbel" pitchFamily="34" charset="0"/>
              </a:rPr>
              <a:t>koro 40 odsto mladih smatraju da su svi političari isti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70 odsto smatra da se političke partije ne obraćaju mladima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85 odsto njih izjasnilo se da ne veruje političarima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80 odsto smatra da ne postoje medijske slobode u Srbiji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0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m</a:t>
            </a:r>
            <a:r>
              <a:rPr lang="vi-VN" dirty="0">
                <a:latin typeface="Corbel" pitchFamily="34" charset="0"/>
              </a:rPr>
              <a:t>ladi najčešće za informisanje koriste društvene mreže i portale, televizija je na drugom mestu, porodica i prijatelji na trećem, dok su dnevne novine na četvrtom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Šta  </a:t>
            </a:r>
            <a:r>
              <a:rPr lang="sr-Latn-RS" sz="2400" b="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(BKTV = Omladinska TV)</a:t>
            </a:r>
            <a:endParaRPr lang="en-US" sz="2400" b="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20680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Programiranje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806"/>
          <a:stretch/>
        </p:blipFill>
        <p:spPr bwMode="auto">
          <a:xfrm>
            <a:off x="3280210" y="838200"/>
            <a:ext cx="8802717" cy="596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7718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Programiranje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509"/>
          <a:stretch/>
        </p:blipFill>
        <p:spPr bwMode="auto">
          <a:xfrm>
            <a:off x="3379747" y="685800"/>
            <a:ext cx="8697953" cy="5943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4195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Programiranje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52399"/>
            <a:ext cx="6600825" cy="660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4771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Programiranje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152400"/>
            <a:ext cx="5034469" cy="655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9376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Programiranje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1" y="152399"/>
            <a:ext cx="7866062" cy="6584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492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Programiranje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9474" y="148304"/>
            <a:ext cx="7069175" cy="4728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1116" y="4800600"/>
            <a:ext cx="7057059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2918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102870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b="1" dirty="0">
                <a:latin typeface="Corbel" pitchFamily="34" charset="0"/>
              </a:rPr>
              <a:t>Programska koncepcija </a:t>
            </a:r>
            <a:r>
              <a:rPr lang="sr-Latn-RS" dirty="0">
                <a:latin typeface="Corbel" pitchFamily="34" charset="0"/>
              </a:rPr>
              <a:t>– edukativno-informativni program</a:t>
            </a:r>
          </a:p>
          <a:p>
            <a:pPr marL="984314" lvl="2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b="1" dirty="0">
                <a:latin typeface="Corbel" pitchFamily="34" charset="0"/>
              </a:rPr>
              <a:t>Struktura emisija </a:t>
            </a:r>
            <a:r>
              <a:rPr lang="sr-Latn-RS" dirty="0">
                <a:latin typeface="Corbel" pitchFamily="34" charset="0"/>
              </a:rPr>
              <a:t>– talk show / reportaže / info servis </a:t>
            </a:r>
          </a:p>
          <a:p>
            <a:pPr marL="984314" lvl="2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b="1" dirty="0">
                <a:latin typeface="Corbel" pitchFamily="34" charset="0"/>
              </a:rPr>
              <a:t>Tehnološki načini </a:t>
            </a:r>
            <a:r>
              <a:rPr lang="sr-Latn-RS" dirty="0">
                <a:latin typeface="Corbel" pitchFamily="34" charset="0"/>
              </a:rPr>
              <a:t>– program „uživo“ / VTR / studio / ENG / grafika</a:t>
            </a:r>
          </a:p>
          <a:p>
            <a:pPr marL="984314" lvl="2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b="1" dirty="0">
                <a:latin typeface="Corbel" pitchFamily="34" charset="0"/>
              </a:rPr>
              <a:t>Obim emitovanja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400" dirty="0">
                <a:latin typeface="Corbel" pitchFamily="34" charset="0"/>
              </a:rPr>
              <a:t> varijanta 1 - 1 x nedeljno, 60 min. 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400" dirty="0">
                <a:latin typeface="Corbel" pitchFamily="34" charset="0"/>
              </a:rPr>
              <a:t>varijanta 2 - 7 x nedeljno, 30 min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400" dirty="0">
                <a:latin typeface="Corbel" pitchFamily="34" charset="0"/>
              </a:rPr>
              <a:t>varijanta 3 - 24/7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CS" sz="2400" dirty="0"/>
              <a:t>varijanta 4 - VOD (video na zahtev)</a:t>
            </a:r>
            <a:endParaRPr lang="en-US" sz="2400" dirty="0"/>
          </a:p>
          <a:p>
            <a:pPr marL="1050544" lvl="4" indent="0">
              <a:lnSpc>
                <a:spcPct val="150000"/>
              </a:lnSpc>
              <a:spcBef>
                <a:spcPts val="0"/>
              </a:spcBef>
              <a:buClrTx/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Produkcioni aspekt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993836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113538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b="1" dirty="0">
                <a:latin typeface="Corbel" pitchFamily="34" charset="0"/>
              </a:rPr>
              <a:t>Potrebni tehnički kapaciteti: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Produkcioni aspekt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871962"/>
              </p:ext>
            </p:extLst>
          </p:nvPr>
        </p:nvGraphicFramePr>
        <p:xfrm>
          <a:off x="1600200" y="2362200"/>
          <a:ext cx="8077201" cy="3883506"/>
        </p:xfrm>
        <a:graphic>
          <a:graphicData uri="http://schemas.openxmlformats.org/drawingml/2006/table">
            <a:tbl>
              <a:tblPr firstRow="1" firstCol="1" bandRow="1"/>
              <a:tblGrid>
                <a:gridCol w="266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57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57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57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168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49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šta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Varijanta 1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(br. jed.)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Varijanta 2 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(br. jed.)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Varijanta 3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(br. jed)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Varijanta 4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(br. jed)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612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server</a:t>
                      </a:r>
                      <a:endParaRPr lang="en-US" sz="3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612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Režija TV studija</a:t>
                      </a:r>
                      <a:endParaRPr lang="en-US" sz="3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612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TV studio</a:t>
                      </a:r>
                      <a:endParaRPr lang="en-US" sz="3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>
                          <a:effectLst/>
                          <a:latin typeface="Arial"/>
                          <a:ea typeface="Times New Roman"/>
                          <a:cs typeface="Arial"/>
                        </a:rPr>
                        <a:t>1</a:t>
                      </a:r>
                      <a:endParaRPr lang="en-US" sz="2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>
                          <a:effectLst/>
                          <a:latin typeface="Arial"/>
                          <a:ea typeface="Times New Roman"/>
                          <a:cs typeface="Arial"/>
                        </a:rPr>
                        <a:t>1</a:t>
                      </a:r>
                      <a:endParaRPr lang="en-US" sz="2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612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montaža</a:t>
                      </a:r>
                      <a:endParaRPr lang="en-US" sz="3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2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4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3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612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ENG</a:t>
                      </a:r>
                      <a:endParaRPr lang="en-US" sz="3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>
                          <a:effectLst/>
                          <a:latin typeface="Arial"/>
                          <a:ea typeface="Times New Roman"/>
                          <a:cs typeface="Arial"/>
                        </a:rPr>
                        <a:t>1</a:t>
                      </a:r>
                      <a:endParaRPr lang="en-US" sz="2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>
                          <a:effectLst/>
                          <a:latin typeface="Arial"/>
                          <a:ea typeface="Times New Roman"/>
                          <a:cs typeface="Arial"/>
                        </a:rPr>
                        <a:t>2</a:t>
                      </a:r>
                      <a:endParaRPr lang="en-US" sz="2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>
                          <a:effectLst/>
                          <a:latin typeface="Arial"/>
                          <a:ea typeface="Times New Roman"/>
                          <a:cs typeface="Arial"/>
                        </a:rPr>
                        <a:t>5</a:t>
                      </a:r>
                      <a:endParaRPr lang="en-US" sz="2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3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6785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7348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b="1" dirty="0">
                <a:solidFill>
                  <a:prstClr val="black"/>
                </a:solidFill>
                <a:latin typeface="Corbel" pitchFamily="34" charset="0"/>
              </a:rPr>
              <a:t>Potrebne radne pozicije:</a:t>
            </a: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r>
              <a:rPr lang="sr-Latn-RS" sz="2000" dirty="0">
                <a:latin typeface="Corbel" pitchFamily="34" charset="0"/>
              </a:rPr>
              <a:t>*angažovanje po emisiji/smeni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Produkcioni aspekt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075405"/>
              </p:ext>
            </p:extLst>
          </p:nvPr>
        </p:nvGraphicFramePr>
        <p:xfrm>
          <a:off x="495300" y="2819400"/>
          <a:ext cx="11201400" cy="3381366"/>
        </p:xfrm>
        <a:graphic>
          <a:graphicData uri="http://schemas.openxmlformats.org/drawingml/2006/table">
            <a:tbl>
              <a:tblPr firstRow="1" firstCol="1" bandRow="1"/>
              <a:tblGrid>
                <a:gridCol w="37256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85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885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885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099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2655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ko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Varijanta 1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(br. izvr.)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Varijanta 2 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(br. izvr.)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Varijanta 3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(br. izvr)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Varijanta 4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sr-Latn-C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(br. jed)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94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organizator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2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2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2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94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ENG snimatelj/ kamerman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2+3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4+3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8+3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6+3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94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Montažer/video mikser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>
                          <a:effectLst/>
                          <a:latin typeface="Arial"/>
                          <a:ea typeface="Times New Roman"/>
                          <a:cs typeface="Arial"/>
                        </a:rPr>
                        <a:t>2</a:t>
                      </a:r>
                      <a:endParaRPr lang="en-US" sz="2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4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8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6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94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Tehničar / IT / tonski real.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>
                          <a:effectLst/>
                          <a:latin typeface="Arial"/>
                          <a:ea typeface="Times New Roman"/>
                          <a:cs typeface="Arial"/>
                        </a:rPr>
                        <a:t>1</a:t>
                      </a:r>
                      <a:endParaRPr lang="en-US" sz="2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>
                          <a:effectLst/>
                          <a:latin typeface="Arial"/>
                          <a:ea typeface="Times New Roman"/>
                          <a:cs typeface="Arial"/>
                        </a:rPr>
                        <a:t>2</a:t>
                      </a:r>
                      <a:endParaRPr lang="en-US" sz="2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>
                          <a:effectLst/>
                          <a:latin typeface="Arial"/>
                          <a:ea typeface="Times New Roman"/>
                          <a:cs typeface="Arial"/>
                        </a:rPr>
                        <a:t>2</a:t>
                      </a:r>
                      <a:endParaRPr lang="en-US" sz="2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2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4809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102108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b="1" i="1" dirty="0">
                <a:latin typeface="Corbel" pitchFamily="34" charset="0"/>
              </a:rPr>
              <a:t>Paušalno angažovani</a:t>
            </a:r>
            <a:r>
              <a:rPr lang="vi-VN" b="1" i="1" dirty="0">
                <a:latin typeface="Corbel" pitchFamily="34" charset="0"/>
              </a:rPr>
              <a:t>:</a:t>
            </a:r>
          </a:p>
          <a:p>
            <a:pPr marL="1162050" lvl="2" indent="-17145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dirty="0">
                <a:latin typeface="Corbel" pitchFamily="34" charset="0"/>
              </a:rPr>
              <a:t>-	glavni i odgovorni urednik TV izdanja (1)</a:t>
            </a:r>
          </a:p>
          <a:p>
            <a:pPr marL="1162050" lvl="2" indent="-17145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dirty="0">
                <a:latin typeface="Corbel" pitchFamily="34" charset="0"/>
              </a:rPr>
              <a:t>-	izvršni producent (1)</a:t>
            </a:r>
          </a:p>
          <a:p>
            <a:pPr marL="1162050" lvl="2" indent="-17145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dirty="0">
                <a:latin typeface="Corbel" pitchFamily="34" charset="0"/>
              </a:rPr>
              <a:t>-	menadžer tehnike (1)</a:t>
            </a:r>
          </a:p>
          <a:p>
            <a:pPr marL="1162050" lvl="2" indent="-17145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dirty="0">
                <a:latin typeface="Corbel" pitchFamily="34" charset="0"/>
              </a:rPr>
              <a:t>-	IT menadžer (1)</a:t>
            </a:r>
          </a:p>
          <a:p>
            <a:pPr marL="1162050" lvl="2" indent="-17145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dirty="0">
                <a:latin typeface="Corbel" pitchFamily="34" charset="0"/>
              </a:rPr>
              <a:t>-	Web dizajn (1)</a:t>
            </a:r>
          </a:p>
          <a:p>
            <a:pPr marL="1162050" lvl="2" indent="-17145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dirty="0">
                <a:latin typeface="Corbel" pitchFamily="34" charset="0"/>
              </a:rPr>
              <a:t>-	urednik sajta (1)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b="1" i="1" dirty="0">
                <a:solidFill>
                  <a:prstClr val="black"/>
                </a:solidFill>
                <a:latin typeface="Corbel" pitchFamily="34" charset="0"/>
              </a:rPr>
              <a:t>Angažovani po projektu</a:t>
            </a:r>
            <a:r>
              <a:rPr lang="vi-VN" b="1" i="1" dirty="0">
                <a:solidFill>
                  <a:prstClr val="black"/>
                </a:solidFill>
                <a:latin typeface="Corbel" pitchFamily="34" charset="0"/>
              </a:rPr>
              <a:t>:</a:t>
            </a:r>
          </a:p>
          <a:p>
            <a:pPr marL="990600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dirty="0">
                <a:latin typeface="Corbel" pitchFamily="34" charset="0"/>
              </a:rPr>
              <a:t>-</a:t>
            </a:r>
            <a:r>
              <a:rPr lang="sr-Latn-RS" dirty="0">
                <a:latin typeface="Corbel" pitchFamily="34" charset="0"/>
              </a:rPr>
              <a:t> </a:t>
            </a:r>
            <a:r>
              <a:rPr lang="vi-VN" dirty="0">
                <a:latin typeface="Corbel" pitchFamily="34" charset="0"/>
              </a:rPr>
              <a:t>autor/novinar</a:t>
            </a:r>
          </a:p>
          <a:p>
            <a:pPr marL="990600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dirty="0">
                <a:latin typeface="Corbel" pitchFamily="34" charset="0"/>
              </a:rPr>
              <a:t>-</a:t>
            </a:r>
            <a:r>
              <a:rPr lang="sr-Latn-RS" dirty="0">
                <a:latin typeface="Corbel" pitchFamily="34" charset="0"/>
              </a:rPr>
              <a:t> </a:t>
            </a:r>
            <a:r>
              <a:rPr lang="vi-VN" dirty="0">
                <a:latin typeface="Corbel" pitchFamily="34" charset="0"/>
              </a:rPr>
              <a:t>reditelj</a:t>
            </a:r>
          </a:p>
          <a:p>
            <a:pPr marL="990600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dirty="0">
                <a:latin typeface="Corbel" pitchFamily="34" charset="0"/>
              </a:rPr>
              <a:t>-</a:t>
            </a:r>
            <a:r>
              <a:rPr lang="sr-Latn-RS" dirty="0">
                <a:latin typeface="Corbel" pitchFamily="34" charset="0"/>
              </a:rPr>
              <a:t> </a:t>
            </a:r>
            <a:r>
              <a:rPr lang="vi-VN" dirty="0">
                <a:latin typeface="Corbel" pitchFamily="34" charset="0"/>
              </a:rPr>
              <a:t>scenograf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Produkcioni aspekt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971263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2776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solidFill>
                  <a:prstClr val="black"/>
                </a:solidFill>
                <a:latin typeface="Corbel" pitchFamily="34" charset="0"/>
              </a:rPr>
              <a:t>m</a:t>
            </a:r>
            <a:r>
              <a:rPr lang="vi-VN" dirty="0">
                <a:solidFill>
                  <a:prstClr val="black"/>
                </a:solidFill>
                <a:latin typeface="Corbel" pitchFamily="34" charset="0"/>
              </a:rPr>
              <a:t>ladi se najviše informišu putem svojih telefona, preko web portala i društvenih mreža</a:t>
            </a:r>
            <a:endParaRPr lang="sr-Latn-RS" dirty="0">
              <a:solidFill>
                <a:prstClr val="black"/>
              </a:solidFill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endParaRPr lang="sr-Latn-RS" sz="2000" dirty="0">
              <a:solidFill>
                <a:prstClr val="black"/>
              </a:solidFill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solidFill>
                  <a:prstClr val="black"/>
                </a:solidFill>
                <a:latin typeface="Corbel" pitchFamily="34" charset="0"/>
              </a:rPr>
              <a:t>polovina mladih ne informiše </a:t>
            </a:r>
            <a:r>
              <a:rPr lang="sr-Latn-RS" dirty="0">
                <a:solidFill>
                  <a:prstClr val="black"/>
                </a:solidFill>
                <a:latin typeface="Corbel" pitchFamily="34" charset="0"/>
              </a:rPr>
              <a:t>se </a:t>
            </a:r>
            <a:r>
              <a:rPr lang="vi-VN" dirty="0">
                <a:solidFill>
                  <a:prstClr val="black"/>
                </a:solidFill>
                <a:latin typeface="Corbel" pitchFamily="34" charset="0"/>
              </a:rPr>
              <a:t>svakodnevno</a:t>
            </a:r>
            <a:endParaRPr lang="sr-Latn-RS" dirty="0">
              <a:solidFill>
                <a:prstClr val="black"/>
              </a:solidFill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endParaRPr lang="sr-Latn-RS" sz="2000" dirty="0">
              <a:solidFill>
                <a:prstClr val="black"/>
              </a:solidFill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solidFill>
                  <a:prstClr val="black"/>
                </a:solidFill>
                <a:latin typeface="Corbel" pitchFamily="34" charset="0"/>
              </a:rPr>
              <a:t>najviše gledaju filmske i dokumentarne kanale, a za informisanje im je najvažnije šta piše u tekstu i koji izvor ga prenosi</a:t>
            </a:r>
            <a:endParaRPr lang="sr-Latn-RS" dirty="0">
              <a:solidFill>
                <a:prstClr val="black"/>
              </a:solidFill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endParaRPr lang="sr-Latn-RS" sz="2000" dirty="0">
              <a:solidFill>
                <a:prstClr val="black"/>
              </a:solidFill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solidFill>
                  <a:prstClr val="black"/>
                </a:solidFill>
                <a:latin typeface="Corbel" pitchFamily="34" charset="0"/>
              </a:rPr>
              <a:t>u najvećem broju </a:t>
            </a:r>
            <a:r>
              <a:rPr lang="sr-Latn-RS" dirty="0">
                <a:solidFill>
                  <a:prstClr val="black"/>
                </a:solidFill>
                <a:latin typeface="Corbel" pitchFamily="34" charset="0"/>
              </a:rPr>
              <a:t>su </a:t>
            </a:r>
            <a:r>
              <a:rPr lang="vi-VN" dirty="0">
                <a:solidFill>
                  <a:prstClr val="black"/>
                </a:solidFill>
                <a:latin typeface="Corbel" pitchFamily="34" charset="0"/>
              </a:rPr>
              <a:t>na društvenim mrežama, među kojima se najviše izdvajaju Facebook i Instagram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Šta  </a:t>
            </a:r>
            <a:r>
              <a:rPr lang="sr-Latn-RS" sz="2400" b="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(BKTV = Omladinska TV)</a:t>
            </a:r>
            <a:endParaRPr lang="en-US" sz="2400" b="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2922262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8110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Investicije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6242429"/>
              </p:ext>
            </p:extLst>
          </p:nvPr>
        </p:nvGraphicFramePr>
        <p:xfrm>
          <a:off x="342901" y="1726004"/>
          <a:ext cx="11506198" cy="4853792"/>
        </p:xfrm>
        <a:graphic>
          <a:graphicData uri="http://schemas.openxmlformats.org/drawingml/2006/table">
            <a:tbl>
              <a:tblPr firstRow="1" firstCol="1" bandRow="1"/>
              <a:tblGrid>
                <a:gridCol w="38089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27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427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427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6895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1369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1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INVESTICIJE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jednokratno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369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šta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Varijanta 1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Varijanta 2 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Varijanta 3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Varijanta 4 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13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Vizuelni identitet 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(špice, džinglovi, grafika ...)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5.000</a:t>
                      </a:r>
                      <a:endParaRPr lang="en-US" sz="2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10.000</a:t>
                      </a:r>
                      <a:endParaRPr lang="en-US" sz="2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15.000</a:t>
                      </a:r>
                      <a:endParaRPr lang="en-US" sz="2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15.000</a:t>
                      </a:r>
                      <a:endParaRPr lang="en-US" sz="2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13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Opremanje seta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(dva punkta u studiju)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>
                          <a:effectLst/>
                          <a:latin typeface="Arial"/>
                          <a:ea typeface="Times New Roman"/>
                          <a:cs typeface="Arial"/>
                        </a:rPr>
                        <a:t>3.000</a:t>
                      </a:r>
                      <a:endParaRPr lang="en-US" sz="2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>
                          <a:effectLst/>
                          <a:latin typeface="Arial"/>
                          <a:ea typeface="Times New Roman"/>
                          <a:cs typeface="Arial"/>
                        </a:rPr>
                        <a:t>3.000</a:t>
                      </a:r>
                      <a:endParaRPr lang="en-US" sz="2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>
                          <a:effectLst/>
                          <a:latin typeface="Arial"/>
                          <a:ea typeface="Times New Roman"/>
                          <a:cs typeface="Arial"/>
                        </a:rPr>
                        <a:t>10.000</a:t>
                      </a:r>
                      <a:endParaRPr lang="en-US" sz="2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10.000</a:t>
                      </a:r>
                      <a:endParaRPr lang="en-US" sz="2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36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Scenograf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>
                          <a:effectLst/>
                          <a:latin typeface="Arial"/>
                          <a:ea typeface="Times New Roman"/>
                          <a:cs typeface="Arial"/>
                        </a:rPr>
                        <a:t>1.000</a:t>
                      </a:r>
                      <a:endParaRPr lang="en-US" sz="2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>
                          <a:effectLst/>
                          <a:latin typeface="Arial"/>
                          <a:ea typeface="Times New Roman"/>
                          <a:cs typeface="Arial"/>
                        </a:rPr>
                        <a:t>1.000</a:t>
                      </a:r>
                      <a:endParaRPr lang="en-US" sz="2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>
                          <a:effectLst/>
                          <a:latin typeface="Arial"/>
                          <a:ea typeface="Times New Roman"/>
                          <a:cs typeface="Arial"/>
                        </a:rPr>
                        <a:t>4.000</a:t>
                      </a:r>
                      <a:endParaRPr lang="en-US" sz="2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4.000</a:t>
                      </a:r>
                      <a:endParaRPr lang="en-US" sz="2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14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Reditelj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(osmišljavanje TV izraza)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>
                          <a:effectLst/>
                          <a:latin typeface="Arial"/>
                          <a:ea typeface="Times New Roman"/>
                          <a:cs typeface="Arial"/>
                        </a:rPr>
                        <a:t>480</a:t>
                      </a:r>
                      <a:endParaRPr lang="en-US" sz="2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>
                          <a:effectLst/>
                          <a:latin typeface="Arial"/>
                          <a:ea typeface="Times New Roman"/>
                          <a:cs typeface="Arial"/>
                        </a:rPr>
                        <a:t>1.800</a:t>
                      </a:r>
                      <a:endParaRPr lang="en-US" sz="2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>
                          <a:effectLst/>
                          <a:latin typeface="Arial"/>
                          <a:ea typeface="Times New Roman"/>
                          <a:cs typeface="Arial"/>
                        </a:rPr>
                        <a:t>13.500</a:t>
                      </a:r>
                      <a:endParaRPr lang="en-US" sz="2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13.500</a:t>
                      </a:r>
                      <a:endParaRPr lang="en-US" sz="2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36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Izrada portala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>
                          <a:effectLst/>
                          <a:latin typeface="Arial"/>
                          <a:ea typeface="Times New Roman"/>
                          <a:cs typeface="Arial"/>
                        </a:rPr>
                        <a:t>3.000</a:t>
                      </a:r>
                      <a:endParaRPr lang="en-US" sz="2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>
                          <a:effectLst/>
                          <a:latin typeface="Arial"/>
                          <a:ea typeface="Times New Roman"/>
                          <a:cs typeface="Arial"/>
                        </a:rPr>
                        <a:t>3.000</a:t>
                      </a:r>
                      <a:endParaRPr lang="en-US" sz="2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>
                          <a:effectLst/>
                          <a:latin typeface="Arial"/>
                          <a:ea typeface="Times New Roman"/>
                          <a:cs typeface="Arial"/>
                        </a:rPr>
                        <a:t>3.000</a:t>
                      </a:r>
                      <a:endParaRPr lang="en-US" sz="2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3.000</a:t>
                      </a:r>
                      <a:endParaRPr lang="en-US" sz="2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36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Dodatna tehnika*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>
                          <a:effectLst/>
                          <a:latin typeface="Arial"/>
                          <a:ea typeface="Times New Roman"/>
                          <a:cs typeface="Arial"/>
                        </a:rPr>
                        <a:t>4.000</a:t>
                      </a:r>
                      <a:endParaRPr lang="en-US" sz="2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>
                          <a:effectLst/>
                          <a:latin typeface="Arial"/>
                          <a:ea typeface="Times New Roman"/>
                          <a:cs typeface="Arial"/>
                        </a:rPr>
                        <a:t>4.000</a:t>
                      </a:r>
                      <a:endParaRPr lang="en-US" sz="2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>
                          <a:effectLst/>
                          <a:latin typeface="Arial"/>
                          <a:ea typeface="Times New Roman"/>
                          <a:cs typeface="Arial"/>
                        </a:rPr>
                        <a:t>40.000</a:t>
                      </a:r>
                      <a:endParaRPr lang="en-US" sz="2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18.000</a:t>
                      </a:r>
                      <a:endParaRPr lang="en-US" sz="2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369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sr-Latn-CS" sz="12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SVEGA</a:t>
                      </a:r>
                      <a:endParaRPr lang="en-US" sz="12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b="1">
                          <a:effectLst/>
                          <a:latin typeface="Arial"/>
                          <a:ea typeface="Times New Roman"/>
                          <a:cs typeface="Arial"/>
                        </a:rPr>
                        <a:t>16.480</a:t>
                      </a:r>
                      <a:endParaRPr lang="en-US" sz="2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b="1">
                          <a:effectLst/>
                          <a:latin typeface="Arial"/>
                          <a:ea typeface="Times New Roman"/>
                          <a:cs typeface="Arial"/>
                        </a:rPr>
                        <a:t>22.800</a:t>
                      </a:r>
                      <a:endParaRPr lang="en-US" sz="2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b="1">
                          <a:effectLst/>
                          <a:latin typeface="Arial"/>
                          <a:ea typeface="Times New Roman"/>
                          <a:cs typeface="Arial"/>
                        </a:rPr>
                        <a:t>85.500</a:t>
                      </a:r>
                      <a:endParaRPr lang="en-US" sz="2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63.500</a:t>
                      </a:r>
                      <a:endParaRPr lang="en-US" sz="2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0921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8110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5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dirty="0">
                <a:latin typeface="Corbel" pitchFamily="34" charset="0"/>
              </a:rPr>
              <a:t>Skica platnih razreda paušalno angažovanih (neto u EUR):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Troškovi (2021.)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7208871"/>
              </p:ext>
            </p:extLst>
          </p:nvPr>
        </p:nvGraphicFramePr>
        <p:xfrm>
          <a:off x="1143000" y="2210843"/>
          <a:ext cx="8610600" cy="4194939"/>
        </p:xfrm>
        <a:graphic>
          <a:graphicData uri="http://schemas.openxmlformats.org/drawingml/2006/table">
            <a:tbl>
              <a:tblPr firstRow="1" firstCol="1" bandRow="1"/>
              <a:tblGrid>
                <a:gridCol w="66976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29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228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2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Paušal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mesečno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690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Radna pozicija </a:t>
                      </a:r>
                      <a:endParaRPr lang="en-US" sz="2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vrednost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6903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Glavni i odgovorni urednik TV izdanja</a:t>
                      </a:r>
                      <a:endParaRPr lang="en-US" sz="3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1.500</a:t>
                      </a:r>
                      <a:endParaRPr lang="en-US" sz="3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6903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Izvršni producent</a:t>
                      </a:r>
                      <a:endParaRPr lang="en-US" sz="3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1.500</a:t>
                      </a:r>
                      <a:endParaRPr lang="en-US" sz="3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6903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Menadžer tehnike</a:t>
                      </a:r>
                      <a:endParaRPr lang="en-US" sz="3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1.200</a:t>
                      </a:r>
                      <a:endParaRPr lang="en-US" sz="3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6903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IT menadžer</a:t>
                      </a:r>
                      <a:endParaRPr lang="en-US" sz="3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1.200</a:t>
                      </a:r>
                      <a:endParaRPr lang="en-US" sz="3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6903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Web development, WEB dizajn</a:t>
                      </a:r>
                      <a:endParaRPr lang="en-US" sz="3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800</a:t>
                      </a:r>
                      <a:endParaRPr lang="en-US" sz="3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6903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Urednik sajta</a:t>
                      </a:r>
                      <a:endParaRPr lang="en-US" sz="3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1.000</a:t>
                      </a:r>
                      <a:endParaRPr lang="en-US" sz="3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4593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SVEGA</a:t>
                      </a:r>
                      <a:endParaRPr lang="en-US" sz="2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7.200</a:t>
                      </a:r>
                      <a:endParaRPr lang="en-US" sz="2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4045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7800"/>
            <a:ext cx="120396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dirty="0">
                <a:latin typeface="Corbel" pitchFamily="34" charset="0"/>
              </a:rPr>
              <a:t>Skica platnih razreda angažovanih</a:t>
            </a:r>
            <a:r>
              <a:rPr lang="sr-Latn-RS" dirty="0">
                <a:latin typeface="Corbel" pitchFamily="34" charset="0"/>
              </a:rPr>
              <a:t> u redakciji po projektu</a:t>
            </a:r>
            <a:r>
              <a:rPr lang="vi-VN" dirty="0">
                <a:latin typeface="Corbel" pitchFamily="34" charset="0"/>
              </a:rPr>
              <a:t> (neto u EUR):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400" i="1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400" i="1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400" i="1" dirty="0"/>
          </a:p>
          <a:p>
            <a:pPr marL="463550" lvl="2" indent="-61913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i="1" dirty="0"/>
              <a:t>*novinari rade po projektu/emisiji što održava motivisanost za inovacije / druga varijanta je da budu na paušalu u visini od 500 evra (dovoljno je 20 novinara x 500 što iznosi 10.000 za varijantu 3 i varijantu 4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Troškovi (2021.)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8100457"/>
              </p:ext>
            </p:extLst>
          </p:nvPr>
        </p:nvGraphicFramePr>
        <p:xfrm>
          <a:off x="495300" y="2514600"/>
          <a:ext cx="11201399" cy="1962948"/>
        </p:xfrm>
        <a:graphic>
          <a:graphicData uri="http://schemas.openxmlformats.org/drawingml/2006/table">
            <a:tbl>
              <a:tblPr firstRow="1" firstCol="1" bandRow="1"/>
              <a:tblGrid>
                <a:gridCol w="30707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2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287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2913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2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Projekat / emisija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Varijanta 1</a:t>
                      </a:r>
                      <a:endParaRPr lang="en-US" sz="2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Varijanta 2</a:t>
                      </a:r>
                      <a:endParaRPr lang="en-US" sz="2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Varijanta 3</a:t>
                      </a:r>
                      <a:endParaRPr lang="en-US" sz="2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Varijanta 4</a:t>
                      </a:r>
                      <a:endParaRPr lang="en-US" sz="2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217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Radna pozicija 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vrednost po projektu/em.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br.projekata mesečno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br.projekata mesečno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br.projekata mesečno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br.projekata mesečno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609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Autor / novinar*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25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20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90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480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480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336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SVEGA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500</a:t>
                      </a:r>
                      <a:endParaRPr lang="en-US" sz="2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2.250</a:t>
                      </a:r>
                      <a:endParaRPr lang="en-US" sz="2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12.000</a:t>
                      </a:r>
                      <a:endParaRPr lang="en-US" sz="2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12.000</a:t>
                      </a:r>
                      <a:endParaRPr lang="en-US" sz="2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542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8110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5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dirty="0">
                <a:latin typeface="Corbel" pitchFamily="34" charset="0"/>
              </a:rPr>
              <a:t>Skica </a:t>
            </a:r>
            <a:r>
              <a:rPr lang="sr-Latn-RS" dirty="0">
                <a:latin typeface="Corbel" pitchFamily="34" charset="0"/>
              </a:rPr>
              <a:t>ostalih troškova na mesečnom nivou</a:t>
            </a:r>
            <a:r>
              <a:rPr lang="vi-VN" dirty="0">
                <a:latin typeface="Corbel" pitchFamily="34" charset="0"/>
              </a:rPr>
              <a:t> (neto u EUR):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Troškovi (2021.)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1810146"/>
              </p:ext>
            </p:extLst>
          </p:nvPr>
        </p:nvGraphicFramePr>
        <p:xfrm>
          <a:off x="3048000" y="2438400"/>
          <a:ext cx="6096000" cy="3872531"/>
        </p:xfrm>
        <a:graphic>
          <a:graphicData uri="http://schemas.openxmlformats.org/drawingml/2006/table">
            <a:tbl>
              <a:tblPr firstRow="1" firstCol="1" bandRow="1"/>
              <a:tblGrid>
                <a:gridCol w="4741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43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677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2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Tekući troškovi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2313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Mesto troška</a:t>
                      </a:r>
                      <a:endParaRPr lang="en-US" sz="3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mesečno</a:t>
                      </a:r>
                      <a:endParaRPr lang="en-US" sz="2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2313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Potrošni kancelarijski materijal</a:t>
                      </a:r>
                      <a:endParaRPr lang="en-US" sz="3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300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2313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Taxi za ENG ekipe na terenu</a:t>
                      </a:r>
                      <a:endParaRPr lang="en-US" sz="3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800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2313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telefon</a:t>
                      </a:r>
                      <a:endParaRPr lang="en-US" sz="3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300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2313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internet</a:t>
                      </a:r>
                      <a:endParaRPr lang="en-US" sz="3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700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2313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Agencijski servis</a:t>
                      </a:r>
                      <a:endParaRPr lang="en-US" sz="3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700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4545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SVEGA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4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2.800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1890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pl-PL" sz="1600" dirty="0">
                <a:latin typeface="Corbel" pitchFamily="34" charset="0"/>
              </a:rPr>
              <a:t>Skica platnih razreda angažovanih u produkciji po smeni (neto u EUR):</a:t>
            </a: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Troškovi (2021.)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2961197"/>
              </p:ext>
            </p:extLst>
          </p:nvPr>
        </p:nvGraphicFramePr>
        <p:xfrm>
          <a:off x="3276600" y="1828801"/>
          <a:ext cx="5523579" cy="4968013"/>
        </p:xfrm>
        <a:graphic>
          <a:graphicData uri="http://schemas.openxmlformats.org/drawingml/2006/table">
            <a:tbl>
              <a:tblPr firstRow="1" firstCol="1" bandRow="1"/>
              <a:tblGrid>
                <a:gridCol w="6785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63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57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57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57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57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575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575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2486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6933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238260">
                <a:tc gridSpan="10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Smenski rad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551">
                <a:tc gridSpan="6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7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Br. smena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7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Vrednost smene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mesečno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84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7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MONTAŽA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M1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M2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M3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M4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7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7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7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svega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7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Br izvrš.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4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 (08 – 15)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240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25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2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6.000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2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13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84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II (15 – 22)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277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ENG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ENG 1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ENG 2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ENG 3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ENG 4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ENG 5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2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150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2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25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2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3.750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84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 (09 – 16)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84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II (10 – 17)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84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III (11 – 18)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84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IV (12 – 19)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84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V (16 – 23)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84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ORGANIZ.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2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60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2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25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2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1.500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84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 (08 – 16)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184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II (15 – 23)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379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STUDIO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kamerman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2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90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2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2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1.800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379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 (13 – 21) x3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184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tehničar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2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2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25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2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750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184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 (13 – 21)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184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v.mix.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2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2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25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2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750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184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 (13 – 21)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79044">
                <a:tc gridSpan="8"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SVEGA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2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14.550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33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8732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Troškovi (2021.)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2471801"/>
              </p:ext>
            </p:extLst>
          </p:nvPr>
        </p:nvGraphicFramePr>
        <p:xfrm>
          <a:off x="304799" y="1447800"/>
          <a:ext cx="11582402" cy="5342907"/>
        </p:xfrm>
        <a:graphic>
          <a:graphicData uri="http://schemas.openxmlformats.org/drawingml/2006/table">
            <a:tbl>
              <a:tblPr firstRow="1" firstCol="1" bandRow="1"/>
              <a:tblGrid>
                <a:gridCol w="160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72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34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34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34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234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2342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2342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31027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8415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04558">
                <a:tc gridSpan="10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Smenski rad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3349">
                <a:tc gridSpan="6"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CS" sz="9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pl-PL" sz="1800" b="1" dirty="0">
                          <a:latin typeface="Corbel" pitchFamily="34" charset="0"/>
                        </a:rPr>
                        <a:t>Skica platnih razreda angažovanih u produkciji po smeni (neto u EUR):</a:t>
                      </a:r>
                      <a:endParaRPr lang="vi-VN" sz="1800" b="1" dirty="0">
                        <a:latin typeface="Corbel" pitchFamily="34" charset="0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16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br. smena</a:t>
                      </a:r>
                      <a:endParaRPr lang="en-US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16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vrednost smene</a:t>
                      </a:r>
                      <a:endParaRPr lang="en-US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16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mesečno</a:t>
                      </a:r>
                      <a:endParaRPr lang="en-US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75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MONTAŽA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M1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M2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M3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M4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svega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6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br izvrš.</a:t>
                      </a:r>
                      <a:endParaRPr lang="en-US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93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 (08 – 15)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240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25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2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6.000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13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93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II (15 – 22)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06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ENG</a:t>
                      </a:r>
                      <a:endParaRPr lang="en-US" sz="2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1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ENG 1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1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ENG 2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1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ENG 3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1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ENG 4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1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ENG 5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2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150</a:t>
                      </a:r>
                      <a:endParaRPr lang="en-US" sz="2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2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25</a:t>
                      </a:r>
                      <a:endParaRPr lang="en-US" sz="2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2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3.750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93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 (09 – 16)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93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II (10 – 17)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993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III (11 – 18)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993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IV (12 – 19)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993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V (16 – 23)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4688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Troškovi (2021.)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7732891"/>
              </p:ext>
            </p:extLst>
          </p:nvPr>
        </p:nvGraphicFramePr>
        <p:xfrm>
          <a:off x="304800" y="1676400"/>
          <a:ext cx="11582399" cy="4603665"/>
        </p:xfrm>
        <a:graphic>
          <a:graphicData uri="http://schemas.openxmlformats.org/drawingml/2006/table">
            <a:tbl>
              <a:tblPr firstRow="1" firstCol="1" bandRow="1"/>
              <a:tblGrid>
                <a:gridCol w="20210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9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28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50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28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01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2342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2342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31027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8415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39563">
                <a:tc gridSpan="10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Smenski rad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3970">
                <a:tc gridSpan="6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16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br. smena</a:t>
                      </a:r>
                      <a:endParaRPr lang="en-US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16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vrednost smene</a:t>
                      </a:r>
                      <a:endParaRPr lang="en-US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16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mesečno</a:t>
                      </a:r>
                      <a:endParaRPr lang="en-US" sz="16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126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ORGANIZ.</a:t>
                      </a:r>
                      <a:endParaRPr lang="en-US" sz="2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60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25</a:t>
                      </a:r>
                      <a:endParaRPr lang="en-US" sz="2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1.500</a:t>
                      </a:r>
                      <a:endParaRPr lang="en-US" sz="2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112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 (08 – 16)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112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II (15 – 23)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816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STUDIO</a:t>
                      </a:r>
                      <a:endParaRPr lang="en-US" sz="2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1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kamerman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90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1.800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816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 (13 – 21) x3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112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1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tehničar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US" sz="2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25</a:t>
                      </a:r>
                      <a:endParaRPr lang="en-US" sz="2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750</a:t>
                      </a:r>
                      <a:endParaRPr lang="en-US" sz="2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112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 (13 – 21)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112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1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v.mix.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US" sz="2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25</a:t>
                      </a:r>
                      <a:endParaRPr lang="en-US" sz="2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750</a:t>
                      </a:r>
                      <a:endParaRPr lang="en-US" sz="2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112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 (13 – 21)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8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97688">
                <a:tc gridSpan="8"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8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SVEGA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2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14.550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33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8557" marR="58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77AB98F8-955D-61E8-8CE6-2D7E6E93E702}"/>
              </a:ext>
            </a:extLst>
          </p:cNvPr>
          <p:cNvSpPr txBox="1"/>
          <p:nvPr/>
        </p:nvSpPr>
        <p:spPr>
          <a:xfrm>
            <a:off x="304800" y="2069068"/>
            <a:ext cx="7086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/>
                <a:cs typeface="Times New Roman"/>
              </a:rPr>
              <a:t> </a:t>
            </a:r>
            <a:r>
              <a: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Skica platnih razreda angažovanih u produkciji po smeni (neto u EUR):</a:t>
            </a:r>
            <a:endParaRPr kumimoji="0" lang="vi-V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5363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963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vi-VN" sz="300" b="1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dirty="0">
                <a:latin typeface="Corbel" pitchFamily="34" charset="0"/>
              </a:rPr>
              <a:t>Rekapitulacija troškova: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400" i="1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400" i="1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400" i="1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400" i="1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400" i="1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i="1" dirty="0"/>
              <a:t>*plus jednokratni investicioni troškovi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Troškovi (2021.)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7902285"/>
              </p:ext>
            </p:extLst>
          </p:nvPr>
        </p:nvGraphicFramePr>
        <p:xfrm>
          <a:off x="1524001" y="2412744"/>
          <a:ext cx="9067797" cy="2997456"/>
        </p:xfrm>
        <a:graphic>
          <a:graphicData uri="http://schemas.openxmlformats.org/drawingml/2006/table">
            <a:tbl>
              <a:tblPr firstRow="1" firstCol="1" bandRow="1"/>
              <a:tblGrid>
                <a:gridCol w="23043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08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908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908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908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719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TROŠKOVI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mesečno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719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Varijanta 1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Varijanta 2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Varijanta 3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Varijanta 4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7190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Paušal 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7.200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7.200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7.200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7.200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7190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Po projektu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2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500</a:t>
                      </a:r>
                      <a:endParaRPr lang="en-US" sz="2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2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2.250</a:t>
                      </a:r>
                      <a:endParaRPr lang="en-US" sz="2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2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12.000</a:t>
                      </a:r>
                      <a:endParaRPr lang="en-US" sz="2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12.000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7190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Smenski rad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2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8.550</a:t>
                      </a:r>
                      <a:endParaRPr lang="en-US" sz="2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2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13.800</a:t>
                      </a:r>
                      <a:endParaRPr lang="en-US" sz="2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2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14.550</a:t>
                      </a:r>
                      <a:endParaRPr lang="en-US" sz="2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14.550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7190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Tekući troškovi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2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2.800</a:t>
                      </a:r>
                      <a:endParaRPr lang="en-US" sz="2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2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2.800</a:t>
                      </a:r>
                      <a:endParaRPr lang="en-US" sz="2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2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2.800</a:t>
                      </a:r>
                      <a:endParaRPr lang="en-US" sz="2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2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2.800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0060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1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UKUPNO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2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*19.050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2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*26.050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2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*36.550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22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*36.550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2568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381000"/>
            <a:ext cx="9829800" cy="6858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Prostor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83543" y="152400"/>
            <a:ext cx="9425895" cy="663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8077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52400" y="381000"/>
            <a:ext cx="9829800" cy="6858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Prostor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3235" y="228600"/>
            <a:ext cx="8633945" cy="647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729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582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6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solidFill>
                  <a:prstClr val="black"/>
                </a:solidFill>
                <a:latin typeface="Corbel" pitchFamily="34" charset="0"/>
              </a:rPr>
              <a:t>mladi su marginalizovani u odnosu na druge teme, mladi su objekti, a ne subjekti tekstova/priloga u kojima se tematizuje njihovo učešće u svim oblastima društva (nisu pošiljaoci poruke)</a:t>
            </a:r>
            <a:endParaRPr lang="sr-Latn-RS" dirty="0">
              <a:solidFill>
                <a:prstClr val="black"/>
              </a:solidFill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endParaRPr lang="sr-Latn-RS" sz="1100" dirty="0">
              <a:solidFill>
                <a:prstClr val="black"/>
              </a:solidFill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solidFill>
                  <a:prstClr val="black"/>
                </a:solidFill>
                <a:latin typeface="Corbel" pitchFamily="34" charset="0"/>
              </a:rPr>
              <a:t>m</a:t>
            </a:r>
            <a:r>
              <a:rPr lang="vi-VN" dirty="0">
                <a:solidFill>
                  <a:prstClr val="black"/>
                </a:solidFill>
                <a:latin typeface="Corbel" pitchFamily="34" charset="0"/>
              </a:rPr>
              <a:t>ladi su “reflektori”, o uspehu mladih se izveštava sa ciljem da se promovišu različite institucije i afirmisani pojedinci, a ne mladi kao uspešni ljudi</a:t>
            </a:r>
            <a:endParaRPr lang="sr-Latn-RS" dirty="0">
              <a:solidFill>
                <a:prstClr val="black"/>
              </a:solidFill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endParaRPr lang="sr-Latn-RS" sz="1100" dirty="0">
              <a:solidFill>
                <a:prstClr val="black"/>
              </a:solidFill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solidFill>
                  <a:prstClr val="black"/>
                </a:solidFill>
                <a:latin typeface="Corbel" pitchFamily="34" charset="0"/>
              </a:rPr>
              <a:t> </a:t>
            </a:r>
            <a:r>
              <a:rPr lang="sr-Latn-RS" dirty="0">
                <a:solidFill>
                  <a:prstClr val="black"/>
                </a:solidFill>
                <a:latin typeface="Corbel" pitchFamily="34" charset="0"/>
              </a:rPr>
              <a:t>p</a:t>
            </a:r>
            <a:r>
              <a:rPr lang="vi-VN" dirty="0">
                <a:solidFill>
                  <a:prstClr val="black"/>
                </a:solidFill>
                <a:latin typeface="Corbel" pitchFamily="34" charset="0"/>
              </a:rPr>
              <a:t>roblemi sa kojima se suočavaju mladi nisu relevantna društvena tema</a:t>
            </a:r>
            <a:endParaRPr lang="sr-Latn-RS" dirty="0">
              <a:solidFill>
                <a:prstClr val="black"/>
              </a:solidFill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endParaRPr lang="sr-Latn-RS" sz="1100" dirty="0">
              <a:solidFill>
                <a:prstClr val="black"/>
              </a:solidFill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solidFill>
                  <a:prstClr val="black"/>
                </a:solidFill>
                <a:latin typeface="Corbel" pitchFamily="34" charset="0"/>
              </a:rPr>
              <a:t> </a:t>
            </a:r>
            <a:r>
              <a:rPr lang="sr-Latn-RS" dirty="0">
                <a:solidFill>
                  <a:prstClr val="black"/>
                </a:solidFill>
                <a:latin typeface="Corbel" pitchFamily="34" charset="0"/>
              </a:rPr>
              <a:t>u</a:t>
            </a:r>
            <a:r>
              <a:rPr lang="vi-VN" dirty="0">
                <a:solidFill>
                  <a:prstClr val="black"/>
                </a:solidFill>
                <a:latin typeface="Corbel" pitchFamily="34" charset="0"/>
              </a:rPr>
              <a:t> javnosti ne postoji artikulisana volja da se nedovoljno učešće mladih u društvenom životu ozbiljno i odgovorno tretira u medijskoj sferi</a:t>
            </a:r>
            <a:endParaRPr lang="sr-Latn-RS" dirty="0">
              <a:solidFill>
                <a:prstClr val="black"/>
              </a:solidFill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endParaRPr lang="sr-Latn-RS" sz="1100" dirty="0">
              <a:solidFill>
                <a:prstClr val="black"/>
              </a:solidFill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solidFill>
                  <a:prstClr val="black"/>
                </a:solidFill>
                <a:latin typeface="Corbel" pitchFamily="34" charset="0"/>
              </a:rPr>
              <a:t>čitajući dnevnu štampu i gledajući informativni TV program čitalac/gledalac zaključuje da su mladi pasivni i nezainteresovani, da mladi nemaju društvena interesovanja i radne navike, da je društvo nešto što se njih ne tiče i da mu ne daju svoj doprinos</a:t>
            </a:r>
            <a:endParaRPr lang="sr-Latn-RS" dirty="0">
              <a:solidFill>
                <a:prstClr val="black"/>
              </a:solidFill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Šta  </a:t>
            </a:r>
            <a:r>
              <a:rPr lang="sr-Latn-RS" sz="2400" b="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(BKTV = Omladinska TV)</a:t>
            </a:r>
            <a:endParaRPr lang="en-US" sz="2400" b="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23377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9906000" cy="6858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  <p:pic>
        <p:nvPicPr>
          <p:cNvPr id="7" name="Picture 6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62200" y="76200"/>
            <a:ext cx="9721215" cy="6647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95997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9906000" cy="6858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  <p:pic>
        <p:nvPicPr>
          <p:cNvPr id="8" name="Picture 7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09800" y="152400"/>
            <a:ext cx="9642475" cy="6561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03649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6586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Proces reoblikovanja, pokretanja i rada nove kablovske TV</a:t>
            </a:r>
            <a:r>
              <a:rPr lang="sr-Latn-RS" dirty="0">
                <a:latin typeface="Corbel" pitchFamily="34" charset="0"/>
              </a:rPr>
              <a:t>/portala</a:t>
            </a:r>
            <a:r>
              <a:rPr lang="vi-VN" dirty="0">
                <a:latin typeface="Corbel" pitchFamily="34" charset="0"/>
              </a:rPr>
              <a:t> odvija(će) se kroz sledeće faze: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1809750" lvl="2" indent="-285750">
              <a:lnSpc>
                <a:spcPct val="20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b="1" dirty="0">
                <a:latin typeface="Corbel" pitchFamily="34" charset="0"/>
              </a:rPr>
              <a:t>Nulta </a:t>
            </a:r>
            <a:r>
              <a:rPr lang="vi-VN" b="1" dirty="0">
                <a:latin typeface="Corbel" pitchFamily="34" charset="0"/>
              </a:rPr>
              <a:t>(</a:t>
            </a:r>
            <a:r>
              <a:rPr lang="sr-Latn-RS" b="1" dirty="0">
                <a:latin typeface="Corbel" pitchFamily="34" charset="0"/>
              </a:rPr>
              <a:t>N</a:t>
            </a:r>
            <a:r>
              <a:rPr lang="vi-VN" b="1" dirty="0">
                <a:latin typeface="Corbel" pitchFamily="34" charset="0"/>
              </a:rPr>
              <a:t>)</a:t>
            </a:r>
          </a:p>
          <a:p>
            <a:pPr marL="1809750" lvl="2" indent="-285750">
              <a:lnSpc>
                <a:spcPct val="20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sr-Latn-RS" b="1" dirty="0">
                <a:latin typeface="Corbel" pitchFamily="34" charset="0"/>
              </a:rPr>
              <a:t>Pripremna</a:t>
            </a:r>
            <a:r>
              <a:rPr lang="vi-VN" b="1" dirty="0">
                <a:latin typeface="Corbel" pitchFamily="34" charset="0"/>
              </a:rPr>
              <a:t> (</a:t>
            </a:r>
            <a:r>
              <a:rPr lang="sr-Latn-RS" b="1" dirty="0">
                <a:latin typeface="Corbel" pitchFamily="34" charset="0"/>
              </a:rPr>
              <a:t>P</a:t>
            </a:r>
            <a:r>
              <a:rPr lang="vi-VN" b="1" dirty="0">
                <a:latin typeface="Corbel" pitchFamily="34" charset="0"/>
              </a:rPr>
              <a:t>)</a:t>
            </a:r>
          </a:p>
          <a:p>
            <a:pPr marL="1809750" lvl="2" indent="-285750">
              <a:lnSpc>
                <a:spcPct val="20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b="1" dirty="0">
                <a:latin typeface="Corbel" pitchFamily="34" charset="0"/>
              </a:rPr>
              <a:t>Startna faza (S)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Pre početka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4077391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811000" cy="5410200"/>
          </a:xfrm>
        </p:spPr>
        <p:txBody>
          <a:bodyPr>
            <a:normAutofit lnSpcReduction="10000"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000" b="1" u="sng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b="1" dirty="0">
                <a:latin typeface="Corbel" pitchFamily="34" charset="0"/>
              </a:rPr>
              <a:t>Nulta</a:t>
            </a:r>
            <a:r>
              <a:rPr lang="vi-VN" b="1" dirty="0">
                <a:latin typeface="Corbel" pitchFamily="34" charset="0"/>
              </a:rPr>
              <a:t> faza (</a:t>
            </a:r>
            <a:r>
              <a:rPr lang="sr-Latn-RS" b="1" dirty="0">
                <a:latin typeface="Corbel" pitchFamily="34" charset="0"/>
              </a:rPr>
              <a:t>N</a:t>
            </a:r>
            <a:r>
              <a:rPr lang="vi-VN" b="1" dirty="0">
                <a:latin typeface="Corbel" pitchFamily="34" charset="0"/>
              </a:rPr>
              <a:t>)</a:t>
            </a:r>
            <a:r>
              <a:rPr lang="vi-VN" dirty="0">
                <a:latin typeface="Corbel" pitchFamily="34" charset="0"/>
              </a:rPr>
              <a:t> – definisanje i planiranje svih radnih procesa i zadataka koji će se obavljati u narednim fazama kako bi se stvorili osnovni preduslovi za rad.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dirty="0">
                <a:latin typeface="Corbel" pitchFamily="34" charset="0"/>
              </a:rPr>
              <a:t>Potrebno:</a:t>
            </a: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vi-VN" dirty="0">
                <a:latin typeface="Corbel" pitchFamily="34" charset="0"/>
              </a:rPr>
              <a:t>odrediti nosioca poslova (direktor TV/glavni i odgovorni urednik)</a:t>
            </a: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dirty="0">
                <a:latin typeface="Corbel" pitchFamily="34" charset="0"/>
              </a:rPr>
              <a:t>d</a:t>
            </a:r>
            <a:r>
              <a:rPr lang="vi-VN" dirty="0">
                <a:latin typeface="Corbel" pitchFamily="34" charset="0"/>
              </a:rPr>
              <a:t>efinisano načelno programsko opredeljenje</a:t>
            </a: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dirty="0">
                <a:latin typeface="Corbel" pitchFamily="34" charset="0"/>
              </a:rPr>
              <a:t>d</a:t>
            </a:r>
            <a:r>
              <a:rPr lang="vi-VN" dirty="0">
                <a:latin typeface="Corbel" pitchFamily="34" charset="0"/>
              </a:rPr>
              <a:t>efinisati  model buduće OTV - portala</a:t>
            </a: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r>
              <a:rPr lang="sr-Latn-RS" dirty="0">
                <a:latin typeface="Corbel" pitchFamily="34" charset="0"/>
              </a:rPr>
              <a:t>	</a:t>
            </a:r>
            <a:r>
              <a:rPr lang="vi-VN" dirty="0">
                <a:latin typeface="Corbel" pitchFamily="34" charset="0"/>
              </a:rPr>
              <a:t>‐</a:t>
            </a:r>
            <a:r>
              <a:rPr lang="sr-Latn-RS" dirty="0">
                <a:latin typeface="Corbel" pitchFamily="34" charset="0"/>
              </a:rPr>
              <a:t> </a:t>
            </a:r>
            <a:r>
              <a:rPr lang="vi-VN" dirty="0">
                <a:latin typeface="Corbel" pitchFamily="34" charset="0"/>
              </a:rPr>
              <a:t>proizvodni punktovi / tehnički kapaciteti / angažovanost</a:t>
            </a: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r>
              <a:rPr lang="sr-Latn-RS" dirty="0">
                <a:latin typeface="Corbel" pitchFamily="34" charset="0"/>
              </a:rPr>
              <a:t>	</a:t>
            </a:r>
            <a:r>
              <a:rPr lang="vi-VN" dirty="0">
                <a:latin typeface="Corbel" pitchFamily="34" charset="0"/>
              </a:rPr>
              <a:t>‐</a:t>
            </a:r>
            <a:r>
              <a:rPr lang="sr-Latn-RS" dirty="0">
                <a:latin typeface="Corbel" pitchFamily="34" charset="0"/>
              </a:rPr>
              <a:t> </a:t>
            </a:r>
            <a:r>
              <a:rPr lang="vi-VN" dirty="0">
                <a:latin typeface="Corbel" pitchFamily="34" charset="0"/>
              </a:rPr>
              <a:t>radne pozicije / broj izvršilaca / plan angažovanja</a:t>
            </a: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r>
              <a:rPr lang="sr-Latn-RS" dirty="0">
                <a:latin typeface="Corbel" pitchFamily="34" charset="0"/>
              </a:rPr>
              <a:t>	</a:t>
            </a:r>
            <a:r>
              <a:rPr lang="vi-VN" dirty="0">
                <a:latin typeface="Corbel" pitchFamily="34" charset="0"/>
              </a:rPr>
              <a:t>‐</a:t>
            </a:r>
            <a:r>
              <a:rPr lang="sr-Latn-RS" dirty="0">
                <a:latin typeface="Corbel" pitchFamily="34" charset="0"/>
              </a:rPr>
              <a:t> </a:t>
            </a:r>
            <a:r>
              <a:rPr lang="vi-VN" dirty="0">
                <a:latin typeface="Corbel" pitchFamily="34" charset="0"/>
              </a:rPr>
              <a:t>investicioni troškovi (vizuelni identitet, tehnička baza, opremanje radnog </a:t>
            </a:r>
            <a:r>
              <a:rPr lang="sr-Latn-RS" dirty="0">
                <a:latin typeface="Corbel" pitchFamily="34" charset="0"/>
              </a:rPr>
              <a:t> </a:t>
            </a:r>
            <a:r>
              <a:rPr lang="vi-VN" dirty="0">
                <a:latin typeface="Corbel" pitchFamily="34" charset="0"/>
              </a:rPr>
              <a:t>prostora, </a:t>
            </a:r>
            <a:r>
              <a:rPr lang="sr-Latn-RS" dirty="0">
                <a:latin typeface="Corbel" pitchFamily="34" charset="0"/>
              </a:rPr>
              <a:t>	   </a:t>
            </a:r>
            <a:r>
              <a:rPr lang="vi-VN" dirty="0">
                <a:latin typeface="Corbel" pitchFamily="34" charset="0"/>
              </a:rPr>
              <a:t>priprema i proizvodnja programa, izrada portala, vidljivost putem </a:t>
            </a:r>
            <a:r>
              <a:rPr lang="sr-Latn-RS" dirty="0">
                <a:latin typeface="Corbel" pitchFamily="34" charset="0"/>
              </a:rPr>
              <a:t> </a:t>
            </a:r>
            <a:r>
              <a:rPr lang="vi-VN" dirty="0">
                <a:latin typeface="Corbel" pitchFamily="34" charset="0"/>
              </a:rPr>
              <a:t>digitalnog </a:t>
            </a:r>
            <a:r>
              <a:rPr lang="sr-Latn-RS" dirty="0">
                <a:latin typeface="Corbel" pitchFamily="34" charset="0"/>
              </a:rPr>
              <a:t>	 	   </a:t>
            </a:r>
            <a:r>
              <a:rPr lang="vi-VN" dirty="0">
                <a:latin typeface="Corbel" pitchFamily="34" charset="0"/>
              </a:rPr>
              <a:t>marketinga)</a:t>
            </a: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r>
              <a:rPr lang="sr-Latn-RS" dirty="0">
                <a:latin typeface="Corbel" pitchFamily="34" charset="0"/>
              </a:rPr>
              <a:t>	</a:t>
            </a:r>
            <a:r>
              <a:rPr lang="vi-VN" dirty="0">
                <a:latin typeface="Corbel" pitchFamily="34" charset="0"/>
              </a:rPr>
              <a:t>‐</a:t>
            </a:r>
            <a:r>
              <a:rPr lang="sr-Latn-RS" dirty="0">
                <a:latin typeface="Corbel" pitchFamily="34" charset="0"/>
              </a:rPr>
              <a:t> </a:t>
            </a:r>
            <a:r>
              <a:rPr lang="vi-VN" dirty="0">
                <a:latin typeface="Corbel" pitchFamily="34" charset="0"/>
              </a:rPr>
              <a:t>troškovi redovnog poslovanja</a:t>
            </a: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r>
              <a:rPr lang="sr-Latn-RS" dirty="0">
                <a:latin typeface="Corbel" pitchFamily="34" charset="0"/>
              </a:rPr>
              <a:t>	</a:t>
            </a:r>
            <a:r>
              <a:rPr lang="vi-VN" dirty="0">
                <a:latin typeface="Corbel" pitchFamily="34" charset="0"/>
              </a:rPr>
              <a:t>‐</a:t>
            </a:r>
            <a:r>
              <a:rPr lang="sr-Latn-RS" dirty="0">
                <a:latin typeface="Corbel" pitchFamily="34" charset="0"/>
              </a:rPr>
              <a:t> </a:t>
            </a:r>
            <a:r>
              <a:rPr lang="vi-VN" dirty="0">
                <a:latin typeface="Corbel" pitchFamily="34" charset="0"/>
              </a:rPr>
              <a:t>predlozi programskih sadržaja </a:t>
            </a: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r>
              <a:rPr lang="sr-Latn-RS" dirty="0">
                <a:latin typeface="Corbel" pitchFamily="34" charset="0"/>
              </a:rPr>
              <a:t>	</a:t>
            </a:r>
            <a:r>
              <a:rPr lang="vi-VN" dirty="0">
                <a:latin typeface="Corbel" pitchFamily="34" charset="0"/>
              </a:rPr>
              <a:t>‐</a:t>
            </a:r>
            <a:r>
              <a:rPr lang="sr-Latn-RS" dirty="0">
                <a:latin typeface="Corbel" pitchFamily="34" charset="0"/>
              </a:rPr>
              <a:t> </a:t>
            </a:r>
            <a:r>
              <a:rPr lang="vi-VN" dirty="0">
                <a:latin typeface="Corbel" pitchFamily="34" charset="0"/>
              </a:rPr>
              <a:t>marketinške aktivnosti</a:t>
            </a: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r>
              <a:rPr lang="sr-Latn-RS" dirty="0">
                <a:latin typeface="Corbel" pitchFamily="34" charset="0"/>
              </a:rPr>
              <a:t>	</a:t>
            </a:r>
            <a:r>
              <a:rPr lang="vi-VN" dirty="0">
                <a:latin typeface="Corbel" pitchFamily="34" charset="0"/>
              </a:rPr>
              <a:t>‐</a:t>
            </a:r>
            <a:r>
              <a:rPr lang="sr-Latn-RS" dirty="0">
                <a:latin typeface="Corbel" pitchFamily="34" charset="0"/>
              </a:rPr>
              <a:t> </a:t>
            </a:r>
            <a:r>
              <a:rPr lang="vi-VN" dirty="0">
                <a:latin typeface="Corbel" pitchFamily="34" charset="0"/>
              </a:rPr>
              <a:t>potencijalni prihodi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Pre početka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991249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887200" cy="5410200"/>
          </a:xfrm>
        </p:spPr>
        <p:txBody>
          <a:bodyPr>
            <a:normAutofit/>
          </a:bodyPr>
          <a:lstStyle/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b="1" dirty="0">
                <a:latin typeface="Corbel" pitchFamily="34" charset="0"/>
              </a:rPr>
              <a:t>Pripremna</a:t>
            </a:r>
            <a:r>
              <a:rPr lang="vi-VN" b="1" dirty="0">
                <a:latin typeface="Corbel" pitchFamily="34" charset="0"/>
              </a:rPr>
              <a:t> (</a:t>
            </a:r>
            <a:r>
              <a:rPr lang="sr-Latn-RS" b="1" dirty="0">
                <a:latin typeface="Corbel" pitchFamily="34" charset="0"/>
              </a:rPr>
              <a:t>P)</a:t>
            </a:r>
            <a:r>
              <a:rPr lang="vi-VN" dirty="0">
                <a:latin typeface="Corbel" pitchFamily="34" charset="0"/>
              </a:rPr>
              <a:t> – obezbeđivanje konkretnih uslova za ostvarenje zadatog cilja: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vi-VN" sz="500" dirty="0">
              <a:latin typeface="Corbel" pitchFamily="34" charset="0"/>
            </a:endParaRPr>
          </a:p>
          <a:p>
            <a:pPr marL="1257300" lvl="2" indent="-26670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vi-VN" dirty="0">
                <a:latin typeface="Corbel" pitchFamily="34" charset="0"/>
              </a:rPr>
              <a:t>utvrditi tehnološki proces - standard proizvodnje i emitovanja programa</a:t>
            </a:r>
          </a:p>
          <a:p>
            <a:pPr marL="1257300" lvl="2" indent="-26670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vi-VN" dirty="0">
                <a:latin typeface="Corbel" pitchFamily="34" charset="0"/>
              </a:rPr>
              <a:t>utvrditi detaljnu programsku šemu i šemu za prvih 60 dana</a:t>
            </a:r>
          </a:p>
          <a:p>
            <a:pPr marL="1257300" lvl="2" indent="-26670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vi-VN" dirty="0">
                <a:latin typeface="Corbel" pitchFamily="34" charset="0"/>
              </a:rPr>
              <a:t>utvrditi dinamiku proizvodnje za prvih 60 dana</a:t>
            </a:r>
          </a:p>
          <a:p>
            <a:pPr marL="1257300" lvl="2" indent="-26670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vi-VN" dirty="0">
                <a:latin typeface="Corbel" pitchFamily="34" charset="0"/>
              </a:rPr>
              <a:t>izvršiti dizajniranje TV programa (vizuelni identitet)</a:t>
            </a:r>
          </a:p>
          <a:p>
            <a:pPr marL="1257300" lvl="2" indent="-26670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vi-VN" dirty="0">
                <a:latin typeface="Corbel" pitchFamily="34" charset="0"/>
              </a:rPr>
              <a:t>obaviti marketinško ispitivanje u cilju ugovaranja potencijalnih komitenata</a:t>
            </a:r>
          </a:p>
          <a:p>
            <a:pPr marL="1257300" lvl="2" indent="-26670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vi-VN" dirty="0">
                <a:latin typeface="Corbel" pitchFamily="34" charset="0"/>
              </a:rPr>
              <a:t>formirati ekipu realizacije</a:t>
            </a:r>
          </a:p>
          <a:p>
            <a:pPr marL="1257300" lvl="2" indent="-26670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vi-VN" dirty="0">
                <a:latin typeface="Corbel" pitchFamily="34" charset="0"/>
              </a:rPr>
              <a:t>pristupiti proizvodnji programa za prvih 60 dana</a:t>
            </a: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vi-VN" sz="12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b="1" dirty="0">
                <a:latin typeface="Corbel" pitchFamily="34" charset="0"/>
              </a:rPr>
              <a:t>Startna faza (S) </a:t>
            </a:r>
            <a:r>
              <a:rPr lang="sr-Latn-RS" dirty="0">
                <a:latin typeface="Corbel" pitchFamily="34" charset="0"/>
              </a:rPr>
              <a:t>– </a:t>
            </a:r>
            <a:r>
              <a:rPr lang="nn-NO" dirty="0">
                <a:latin typeface="Corbel" pitchFamily="34" charset="0"/>
              </a:rPr>
              <a:t>početak emitovanja programa OMLADINSKE TV/rad portala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257300" lvl="2" indent="-26670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dirty="0">
                <a:latin typeface="Corbel" pitchFamily="34" charset="0"/>
              </a:rPr>
              <a:t>pojačati promotivne aktivnosti</a:t>
            </a:r>
          </a:p>
          <a:p>
            <a:pPr marL="1257300" lvl="2" indent="-26670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dirty="0">
                <a:latin typeface="Corbel" pitchFamily="34" charset="0"/>
              </a:rPr>
              <a:t>organizovati PRESS konferenciju</a:t>
            </a:r>
          </a:p>
          <a:p>
            <a:pPr marL="1257300" lvl="2" indent="-26670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dirty="0">
                <a:latin typeface="Corbel" pitchFamily="34" charset="0"/>
              </a:rPr>
              <a:t>započeti emitovanje TV/rad portala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Pre početka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402224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Pre </a:t>
            </a:r>
          </a:p>
          <a:p>
            <a:pPr>
              <a:defRPr/>
            </a:pPr>
            <a:r>
              <a:rPr lang="sr-Latn-RS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početka ...</a:t>
            </a:r>
            <a:endParaRPr lang="en-US" sz="32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  <p:pic>
        <p:nvPicPr>
          <p:cNvPr id="17513" name="Picture 10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8" t="-2558" b="3362"/>
          <a:stretch/>
        </p:blipFill>
        <p:spPr bwMode="auto">
          <a:xfrm>
            <a:off x="2113430" y="1371600"/>
            <a:ext cx="11145370" cy="556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2036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8816" y="86910"/>
            <a:ext cx="9054368" cy="6684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031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11430000" cy="5410200"/>
          </a:xfrm>
        </p:spPr>
        <p:txBody>
          <a:bodyPr>
            <a:normAutofit lnSpcReduction="10000"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Specijalizovani kablovski TV program</a:t>
            </a:r>
            <a:r>
              <a:rPr lang="sr-Latn-RS" dirty="0">
                <a:latin typeface="Corbel" pitchFamily="34" charset="0"/>
              </a:rPr>
              <a:t>/portal</a:t>
            </a:r>
            <a:r>
              <a:rPr lang="vi-VN" dirty="0">
                <a:latin typeface="Corbel" pitchFamily="34" charset="0"/>
              </a:rPr>
              <a:t> koji je po svom usmerenju – </a:t>
            </a:r>
            <a:r>
              <a:rPr lang="vi-VN" b="1" i="1" dirty="0">
                <a:latin typeface="Corbel" pitchFamily="34" charset="0"/>
              </a:rPr>
              <a:t>omladinski</a:t>
            </a:r>
            <a:r>
              <a:rPr lang="vi-VN" dirty="0">
                <a:latin typeface="Corbel" pitchFamily="34" charset="0"/>
              </a:rPr>
              <a:t> (originalni pristup targetiranoj ciljnoj grupi), a po svom delovanju – </a:t>
            </a:r>
            <a:r>
              <a:rPr lang="vi-VN" b="1" i="1" dirty="0">
                <a:latin typeface="Corbel" pitchFamily="34" charset="0"/>
              </a:rPr>
              <a:t>edukativno-informativni</a:t>
            </a:r>
            <a:r>
              <a:rPr lang="vi-VN" dirty="0">
                <a:latin typeface="Corbel" pitchFamily="34" charset="0"/>
              </a:rPr>
              <a:t> (koristeći programske funkcije približava se mladima sa jedne strane, a sa druge strane mlade predstavlja širom auditorijumu u pravom svetlu) 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Programski sadržaji namenjeni tinejdžerima i studentima, tematski obuhvataju sve ono što zanima mlade i na način na koji ih vide oni sami –  prostor u kome mogu izraziti sve svoje želje, neslaganja, ideje i mišljenja; sadržaji koji se bave aktivnostima mladih i njihovim problemima: studentskim životom, temama iz akademske zajednice, o mogućnostima za zapošljavanje, kreativnom stvaralaštvu i digitalnim veštinama; važnim životnim temama: obrazovanje, mišljenje, identitet, kultura, droga, socijalna inkluzija, poštovanje, jednakost, talenat, u oblastima kao što su umetnost i kultura, kreativne industrije i napredne tehnologije, preduzetništvo, nauka i održivi razvoj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Šta  </a:t>
            </a:r>
            <a:r>
              <a:rPr lang="sr-Latn-RS" sz="2400" b="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(BKTV = Omladinska TV)</a:t>
            </a:r>
            <a:endParaRPr lang="en-US" sz="2400" b="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2043710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5062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8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b="1" dirty="0">
                <a:latin typeface="Corbel" pitchFamily="34" charset="0"/>
              </a:rPr>
              <a:t>OMLADINSKA TV</a:t>
            </a:r>
            <a:r>
              <a:rPr lang="sr-Latn-RS" b="1" dirty="0">
                <a:latin typeface="Corbel" pitchFamily="34" charset="0"/>
              </a:rPr>
              <a:t>/portal</a:t>
            </a:r>
            <a:r>
              <a:rPr lang="vi-VN" b="1" dirty="0">
                <a:latin typeface="Corbel" pitchFamily="34" charset="0"/>
              </a:rPr>
              <a:t> </a:t>
            </a:r>
            <a:r>
              <a:rPr lang="vi-VN" dirty="0">
                <a:latin typeface="Corbel" pitchFamily="34" charset="0"/>
              </a:rPr>
              <a:t>je mesto na kome okupljamo stvaraoce sadržaja – mlade ljude koji se bave vizuelnim komunikacijama, dizajnom, videom, novinarstvom, društvenim mrežama, intervencijama u prostoru i drugim sadržajima. Na ovoj platformi koja okuplja mlade, kreativne, hrabre i odlučne ljude kojima je potrebna podrška, znanje, resursi i saveti kako da svoje aktivističke ideje pretvore u realnost</a:t>
            </a:r>
            <a:endParaRPr lang="sr-Latn-RS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Aktivno učešće mladih u radu institucija i društvenim procesima omogućava mladima da preuzmu odgovornost za sopstvenu budućnost i budućnost društva, što im istovremeno pomaže da steknu autonomiju, i pruža priliku da zadobiju brojne veštine i znanja. Aktivno učešće mladih predstavlja programsku okosnicu OMLADINSKE TV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Šta  </a:t>
            </a:r>
            <a:r>
              <a:rPr lang="sr-Latn-RS" sz="2400" b="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(BKTV = Omladinska TV)</a:t>
            </a:r>
            <a:endParaRPr lang="en-US" sz="2400" b="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368391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14342"/>
            <a:ext cx="5791200" cy="6629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Šta  </a:t>
            </a:r>
            <a:r>
              <a:rPr lang="sr-Latn-RS" sz="2400" b="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(BKTV = Omladinska TV)</a:t>
            </a:r>
            <a:endParaRPr lang="en-US" sz="2400" b="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81985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6238</TotalTime>
  <Words>3057</Words>
  <Application>Microsoft Office PowerPoint</Application>
  <PresentationFormat>Widescreen</PresentationFormat>
  <Paragraphs>1928</Paragraphs>
  <Slides>66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74" baseType="lpstr">
      <vt:lpstr>Arial</vt:lpstr>
      <vt:lpstr>Calibri</vt:lpstr>
      <vt:lpstr>Corbel</vt:lpstr>
      <vt:lpstr>Times New Roman</vt:lpstr>
      <vt:lpstr>Wingdings</vt:lpstr>
      <vt:lpstr>Wingdings 2</vt:lpstr>
      <vt:lpstr>Wingdings 3</vt:lpstr>
      <vt:lpstr>Module</vt:lpstr>
      <vt:lpstr>REOBLIKOVANJE BK TV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1767</cp:revision>
  <dcterms:created xsi:type="dcterms:W3CDTF">2006-08-16T00:00:00Z</dcterms:created>
  <dcterms:modified xsi:type="dcterms:W3CDTF">2025-11-30T13:08:59Z</dcterms:modified>
</cp:coreProperties>
</file>